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
  </p:notesMasterIdLst>
  <p:sldIdLst>
    <p:sldId id="256" r:id="rId2"/>
    <p:sldId id="257" r:id="rId3"/>
    <p:sldId id="261" r:id="rId4"/>
    <p:sldId id="259" r:id="rId5"/>
    <p:sldId id="260" r:id="rId6"/>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8" d="100"/>
          <a:sy n="98" d="100"/>
        </p:scale>
        <p:origin x="955"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98B9A929-B4A9-4C35-BC88-8BFEB02CB2F2}" type="datetimeFigureOut">
              <a:rPr kumimoji="1" lang="ja-JP" altLang="en-US" smtClean="0"/>
              <a:t>2020/10/19</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EAB25FED-8029-4A50-9AA3-748E1381E730}" type="slidenum">
              <a:rPr kumimoji="1" lang="ja-JP" altLang="en-US" smtClean="0"/>
              <a:t>‹#›</a:t>
            </a:fld>
            <a:endParaRPr kumimoji="1" lang="ja-JP" altLang="en-US"/>
          </a:p>
        </p:txBody>
      </p:sp>
    </p:spTree>
    <p:extLst>
      <p:ext uri="{BB962C8B-B14F-4D97-AF65-F5344CB8AC3E}">
        <p14:creationId xmlns:p14="http://schemas.microsoft.com/office/powerpoint/2010/main" val="37464438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936063"/>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4D39441-FDD5-4054-8A04-FB01ECF62E09}" type="datetime1">
              <a:rPr kumimoji="1" lang="ja-JP" altLang="en-US" smtClean="0"/>
              <a:t>2020/10/19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1600">
                <a:latin typeface="+mn-lt"/>
              </a:defRPr>
            </a:lvl1pPr>
          </a:lstStyle>
          <a:p>
            <a:fld id="{A17E4683-2AE7-4126-8141-11924887EE58}" type="slidenum">
              <a:rPr kumimoji="1" lang="ja-JP" altLang="en-US" smtClean="0"/>
              <a:pPr/>
              <a:t>‹#›</a:t>
            </a:fld>
            <a:endParaRPr kumimoji="1" lang="ja-JP" altLang="en-US" dirty="0"/>
          </a:p>
        </p:txBody>
      </p:sp>
      <p:cxnSp>
        <p:nvCxnSpPr>
          <p:cNvPr id="9" name="Straight Connector 8"/>
          <p:cNvCxnSpPr/>
          <p:nvPr/>
        </p:nvCxnSpPr>
        <p:spPr>
          <a:xfrm>
            <a:off x="905744" y="4823842"/>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046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FF1F97-D5FC-4857-B556-12CAA18E271B}" type="datetime1">
              <a:rPr kumimoji="1" lang="ja-JP" altLang="en-US" smtClean="0"/>
              <a:t>2020/10/19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7E4683-2AE7-4126-8141-11924887EE58}" type="slidenum">
              <a:rPr kumimoji="1" lang="ja-JP" altLang="en-US" smtClean="0"/>
              <a:t>‹#›</a:t>
            </a:fld>
            <a:endParaRPr kumimoji="1" lang="ja-JP" altLang="en-US"/>
          </a:p>
        </p:txBody>
      </p:sp>
    </p:spTree>
    <p:extLst>
      <p:ext uri="{BB962C8B-B14F-4D97-AF65-F5344CB8AC3E}">
        <p14:creationId xmlns:p14="http://schemas.microsoft.com/office/powerpoint/2010/main" val="1296425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B011EB-C9C2-47A2-8C9C-758D34B4655E}" type="datetime1">
              <a:rPr kumimoji="1" lang="ja-JP" altLang="en-US" smtClean="0"/>
              <a:t>2020/10/19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7E4683-2AE7-4126-8141-11924887EE58}" type="slidenum">
              <a:rPr kumimoji="1" lang="ja-JP" altLang="en-US" smtClean="0"/>
              <a:t>‹#›</a:t>
            </a:fld>
            <a:endParaRPr kumimoji="1" lang="ja-JP" altLang="en-US"/>
          </a:p>
        </p:txBody>
      </p:sp>
    </p:spTree>
    <p:extLst>
      <p:ext uri="{BB962C8B-B14F-4D97-AF65-F5344CB8AC3E}">
        <p14:creationId xmlns:p14="http://schemas.microsoft.com/office/powerpoint/2010/main" val="750668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87C976-4C95-4655-B26F-797A47A2067F}" type="datetime1">
              <a:rPr kumimoji="1" lang="ja-JP" altLang="en-US" smtClean="0"/>
              <a:t>2020/10/19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7E4683-2AE7-4126-8141-11924887EE58}" type="slidenum">
              <a:rPr kumimoji="1" lang="ja-JP" altLang="en-US" smtClean="0"/>
              <a:t>‹#›</a:t>
            </a:fld>
            <a:endParaRPr kumimoji="1" lang="ja-JP" altLang="en-US"/>
          </a:p>
        </p:txBody>
      </p:sp>
    </p:spTree>
    <p:extLst>
      <p:ext uri="{BB962C8B-B14F-4D97-AF65-F5344CB8AC3E}">
        <p14:creationId xmlns:p14="http://schemas.microsoft.com/office/powerpoint/2010/main" val="966137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E376257-A004-442F-A35E-8C76EAA9DE2F}" type="datetime1">
              <a:rPr kumimoji="1" lang="ja-JP" altLang="en-US" smtClean="0"/>
              <a:t>2020/10/19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7E4683-2AE7-4126-8141-11924887EE58}"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36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7086C78-F7F8-449D-A55A-5E479DCA6E53}" type="datetime1">
              <a:rPr kumimoji="1" lang="ja-JP" altLang="en-US" smtClean="0"/>
              <a:t>2020/10/19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17E4683-2AE7-4126-8141-11924887EE58}" type="slidenum">
              <a:rPr kumimoji="1" lang="ja-JP" altLang="en-US" smtClean="0"/>
              <a:t>‹#›</a:t>
            </a:fld>
            <a:endParaRPr kumimoji="1" lang="ja-JP" altLang="en-US"/>
          </a:p>
        </p:txBody>
      </p:sp>
    </p:spTree>
    <p:extLst>
      <p:ext uri="{BB962C8B-B14F-4D97-AF65-F5344CB8AC3E}">
        <p14:creationId xmlns:p14="http://schemas.microsoft.com/office/powerpoint/2010/main" val="611964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2138D8F-DB7C-4EE6-A4A1-8BECE859618A}" type="datetime1">
              <a:rPr kumimoji="1" lang="ja-JP" altLang="en-US" smtClean="0"/>
              <a:t>2020/10/19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17E4683-2AE7-4126-8141-11924887EE58}" type="slidenum">
              <a:rPr kumimoji="1" lang="ja-JP" altLang="en-US" smtClean="0"/>
              <a:t>‹#›</a:t>
            </a:fld>
            <a:endParaRPr kumimoji="1" lang="ja-JP" altLang="en-US"/>
          </a:p>
        </p:txBody>
      </p:sp>
    </p:spTree>
    <p:extLst>
      <p:ext uri="{BB962C8B-B14F-4D97-AF65-F5344CB8AC3E}">
        <p14:creationId xmlns:p14="http://schemas.microsoft.com/office/powerpoint/2010/main" val="4002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C797726-0FC2-4199-A737-725934B8AF23}" type="datetime1">
              <a:rPr kumimoji="1" lang="ja-JP" altLang="en-US" smtClean="0"/>
              <a:t>2020/10/19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17E4683-2AE7-4126-8141-11924887EE58}" type="slidenum">
              <a:rPr kumimoji="1" lang="ja-JP" altLang="en-US" smtClean="0"/>
              <a:t>‹#›</a:t>
            </a:fld>
            <a:endParaRPr kumimoji="1" lang="ja-JP" altLang="en-US"/>
          </a:p>
        </p:txBody>
      </p:sp>
    </p:spTree>
    <p:extLst>
      <p:ext uri="{BB962C8B-B14F-4D97-AF65-F5344CB8AC3E}">
        <p14:creationId xmlns:p14="http://schemas.microsoft.com/office/powerpoint/2010/main" val="345684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0FBBE81-6492-4F2F-AE97-618A9AA03B9A}" type="datetime1">
              <a:rPr kumimoji="1" lang="ja-JP" altLang="en-US" smtClean="0"/>
              <a:t>2020/10/19</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A17E4683-2AE7-4126-8141-11924887EE58}" type="slidenum">
              <a:rPr kumimoji="1" lang="ja-JP" altLang="en-US" smtClean="0"/>
              <a:t>‹#›</a:t>
            </a:fld>
            <a:endParaRPr kumimoji="1" lang="ja-JP" altLang="en-US"/>
          </a:p>
        </p:txBody>
      </p:sp>
    </p:spTree>
    <p:extLst>
      <p:ext uri="{BB962C8B-B14F-4D97-AF65-F5344CB8AC3E}">
        <p14:creationId xmlns:p14="http://schemas.microsoft.com/office/powerpoint/2010/main" val="1782212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A5634CF-9196-47E5-ACBB-DE069EA9CEDD}" type="datetime1">
              <a:rPr kumimoji="1" lang="ja-JP" altLang="en-US" smtClean="0"/>
              <a:t>2020/10/19</a:t>
            </a:fld>
            <a:endParaRPr kumimoji="1" lang="ja-JP"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17E4683-2AE7-4126-8141-11924887EE58}" type="slidenum">
              <a:rPr kumimoji="1" lang="ja-JP" altLang="en-US" smtClean="0"/>
              <a:t>‹#›</a:t>
            </a:fld>
            <a:endParaRPr kumimoji="1" lang="ja-JP" altLang="en-US"/>
          </a:p>
        </p:txBody>
      </p:sp>
    </p:spTree>
    <p:extLst>
      <p:ext uri="{BB962C8B-B14F-4D97-AF65-F5344CB8AC3E}">
        <p14:creationId xmlns:p14="http://schemas.microsoft.com/office/powerpoint/2010/main" val="75658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560917A-437F-4AEF-8CE9-6D0E29EF9647}" type="datetime1">
              <a:rPr kumimoji="1" lang="ja-JP" altLang="en-US" smtClean="0"/>
              <a:t>2020/10/19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17E4683-2AE7-4126-8141-11924887EE58}" type="slidenum">
              <a:rPr kumimoji="1" lang="ja-JP" altLang="en-US" smtClean="0"/>
              <a:t>‹#›</a:t>
            </a:fld>
            <a:endParaRPr kumimoji="1" lang="ja-JP" altLang="en-US"/>
          </a:p>
        </p:txBody>
      </p:sp>
    </p:spTree>
    <p:extLst>
      <p:ext uri="{BB962C8B-B14F-4D97-AF65-F5344CB8AC3E}">
        <p14:creationId xmlns:p14="http://schemas.microsoft.com/office/powerpoint/2010/main" val="3307537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5"/>
            <a:ext cx="7543800" cy="643294"/>
          </a:xfrm>
          <a:prstGeom prst="rect">
            <a:avLst/>
          </a:prstGeom>
        </p:spPr>
        <p:txBody>
          <a:bodyPr vert="horz" lIns="91440" tIns="45720" rIns="91440" bIns="45720" rtlCol="0" anchor="b">
            <a:no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22959" y="1135450"/>
            <a:ext cx="7543801" cy="4733644"/>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AD95D96-9E2F-4892-A508-F059494B81B2}" type="datetime1">
              <a:rPr kumimoji="1" lang="ja-JP" altLang="en-US" smtClean="0"/>
              <a:t>2020/10/19</a:t>
            </a:fld>
            <a:endParaRPr kumimoji="1" lang="ja-JP"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600">
                <a:solidFill>
                  <a:srgbClr val="FFFFFF"/>
                </a:solidFill>
                <a:latin typeface="+mn-lt"/>
              </a:defRPr>
            </a:lvl1pPr>
          </a:lstStyle>
          <a:p>
            <a:fld id="{A17E4683-2AE7-4126-8141-11924887EE58}" type="slidenum">
              <a:rPr kumimoji="1" lang="ja-JP" altLang="en-US" smtClean="0"/>
              <a:pPr/>
              <a:t>‹#›</a:t>
            </a:fld>
            <a:endParaRPr kumimoji="1" lang="ja-JP" altLang="en-US" dirty="0"/>
          </a:p>
        </p:txBody>
      </p:sp>
      <p:cxnSp>
        <p:nvCxnSpPr>
          <p:cNvPr id="10" name="Straight Connector 9"/>
          <p:cNvCxnSpPr/>
          <p:nvPr/>
        </p:nvCxnSpPr>
        <p:spPr>
          <a:xfrm>
            <a:off x="895149" y="103267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9824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kumimoji="1" sz="3200" b="1" kern="1200" spc="-50" baseline="0">
          <a:solidFill>
            <a:schemeClr val="tx1">
              <a:lumMod val="75000"/>
              <a:lumOff val="25000"/>
            </a:schemeClr>
          </a:solidFill>
          <a:latin typeface="メイリオ" panose="020B0604030504040204" pitchFamily="50" charset="-128"/>
          <a:ea typeface="メイリオ" panose="020B0604030504040204" pitchFamily="50" charset="-128"/>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svg"/><Relationship Id="rId21" Type="http://schemas.openxmlformats.org/officeDocument/2006/relationships/image" Target="../media/image22.svg"/><Relationship Id="rId34" Type="http://schemas.openxmlformats.org/officeDocument/2006/relationships/image" Target="../media/image35.pn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33" Type="http://schemas.openxmlformats.org/officeDocument/2006/relationships/image" Target="../media/image34.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sv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svg"/><Relationship Id="rId5" Type="http://schemas.openxmlformats.org/officeDocument/2006/relationships/image" Target="../media/image6.sv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image" Target="../media/image11.png"/><Relationship Id="rId19" Type="http://schemas.openxmlformats.org/officeDocument/2006/relationships/image" Target="../media/image20.svg"/><Relationship Id="rId31" Type="http://schemas.openxmlformats.org/officeDocument/2006/relationships/image" Target="../media/image32.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png"/><Relationship Id="rId35" Type="http://schemas.openxmlformats.org/officeDocument/2006/relationships/image" Target="../media/image36.svg"/></Relationships>
</file>

<file path=ppt/slides/_rels/slide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6.JPG"/><Relationship Id="rId3" Type="http://schemas.microsoft.com/office/2007/relationships/hdphoto" Target="../media/hdphoto1.wdp"/><Relationship Id="rId7" Type="http://schemas.microsoft.com/office/2007/relationships/hdphoto" Target="../media/hdphoto3.wdp"/><Relationship Id="rId12" Type="http://schemas.microsoft.com/office/2007/relationships/hdphoto" Target="../media/hdphoto4.wdp"/><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5.png"/><Relationship Id="rId5" Type="http://schemas.microsoft.com/office/2007/relationships/hdphoto" Target="../media/hdphoto2.wdp"/><Relationship Id="rId10" Type="http://schemas.openxmlformats.org/officeDocument/2006/relationships/image" Target="../media/image44.png"/><Relationship Id="rId4" Type="http://schemas.openxmlformats.org/officeDocument/2006/relationships/image" Target="../media/image40.png"/><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136505-8454-40C6-BEC3-DE3B4DDA80F6}"/>
              </a:ext>
            </a:extLst>
          </p:cNvPr>
          <p:cNvSpPr>
            <a:spLocks noGrp="1"/>
          </p:cNvSpPr>
          <p:nvPr>
            <p:ph type="ctrTitle"/>
          </p:nvPr>
        </p:nvSpPr>
        <p:spPr>
          <a:xfrm>
            <a:off x="822960" y="758952"/>
            <a:ext cx="7543800" cy="2296863"/>
          </a:xfrm>
        </p:spPr>
        <p:txBody>
          <a:bodyPr>
            <a:normAutofit/>
          </a:bodyPr>
          <a:lstStyle/>
          <a:p>
            <a:r>
              <a:rPr kumimoji="1" lang="ja-JP" altLang="en-US" sz="3600" b="1" dirty="0">
                <a:solidFill>
                  <a:schemeClr val="accent3">
                    <a:lumMod val="50000"/>
                  </a:schemeClr>
                </a:solidFill>
                <a:latin typeface="メイリオ" panose="020B0604030504040204" pitchFamily="50" charset="-128"/>
                <a:ea typeface="メイリオ" panose="020B0604030504040204" pitchFamily="50" charset="-128"/>
              </a:rPr>
              <a:t>木材利用</a:t>
            </a:r>
            <a:r>
              <a:rPr lang="ja-JP" altLang="en-US" sz="3600" b="1" dirty="0">
                <a:solidFill>
                  <a:schemeClr val="accent3">
                    <a:lumMod val="50000"/>
                  </a:schemeClr>
                </a:solidFill>
                <a:latin typeface="メイリオ" panose="020B0604030504040204" pitchFamily="50" charset="-128"/>
                <a:ea typeface="メイリオ" panose="020B0604030504040204" pitchFamily="50" charset="-128"/>
              </a:rPr>
              <a:t>促進に向けた活動について</a:t>
            </a:r>
            <a:endParaRPr kumimoji="1" lang="ja-JP" altLang="en-US" sz="3600" b="1" dirty="0">
              <a:solidFill>
                <a:schemeClr val="accent3">
                  <a:lumMod val="50000"/>
                </a:schemeClr>
              </a:solidFill>
              <a:latin typeface="メイリオ" panose="020B0604030504040204" pitchFamily="50" charset="-128"/>
              <a:ea typeface="メイリオ" panose="020B0604030504040204" pitchFamily="50" charset="-128"/>
            </a:endParaRPr>
          </a:p>
        </p:txBody>
      </p:sp>
      <p:sp>
        <p:nvSpPr>
          <p:cNvPr id="3" name="字幕 2">
            <a:extLst>
              <a:ext uri="{FF2B5EF4-FFF2-40B4-BE49-F238E27FC236}">
                <a16:creationId xmlns:a16="http://schemas.microsoft.com/office/drawing/2014/main" id="{BC7F263E-DE41-434C-8C83-837A111B0D08}"/>
              </a:ext>
            </a:extLst>
          </p:cNvPr>
          <p:cNvSpPr>
            <a:spLocks noGrp="1"/>
          </p:cNvSpPr>
          <p:nvPr>
            <p:ph type="subTitle" idx="1"/>
          </p:nvPr>
        </p:nvSpPr>
        <p:spPr>
          <a:xfrm>
            <a:off x="1156676" y="4947138"/>
            <a:ext cx="7212162" cy="375140"/>
          </a:xfrm>
        </p:spPr>
        <p:txBody>
          <a:bodyPr>
            <a:normAutofit/>
          </a:bodyPr>
          <a:lstStyle/>
          <a:p>
            <a:pPr>
              <a:lnSpc>
                <a:spcPct val="100000"/>
              </a:lnSpc>
              <a:spcBef>
                <a:spcPts val="0"/>
              </a:spcBef>
              <a:spcAft>
                <a:spcPts val="0"/>
              </a:spcAft>
            </a:pPr>
            <a:r>
              <a:rPr lang="ja-JP" altLang="en-US" sz="1600" b="1" cap="none" spc="0" dirty="0">
                <a:solidFill>
                  <a:schemeClr val="accent3">
                    <a:lumMod val="50000"/>
                  </a:schemeClr>
                </a:solidFill>
                <a:latin typeface="メイリオ" panose="020B0604030504040204" pitchFamily="50" charset="-128"/>
                <a:ea typeface="メイリオ" panose="020B0604030504040204" pitchFamily="50" charset="-128"/>
              </a:rPr>
              <a:t>（令和２年</a:t>
            </a:r>
            <a:r>
              <a:rPr lang="en-US" altLang="ja-JP" sz="1600" b="1" cap="none" spc="0" dirty="0">
                <a:solidFill>
                  <a:schemeClr val="accent3">
                    <a:lumMod val="50000"/>
                  </a:schemeClr>
                </a:solidFill>
                <a:latin typeface="メイリオ" panose="020B0604030504040204" pitchFamily="50" charset="-128"/>
                <a:ea typeface="メイリオ" panose="020B0604030504040204" pitchFamily="50" charset="-128"/>
              </a:rPr>
              <a:t>10</a:t>
            </a:r>
            <a:r>
              <a:rPr lang="ja-JP" altLang="en-US" sz="1600" b="1" cap="none" spc="0" dirty="0">
                <a:solidFill>
                  <a:schemeClr val="accent3">
                    <a:lumMod val="50000"/>
                  </a:schemeClr>
                </a:solidFill>
                <a:latin typeface="メイリオ" panose="020B0604030504040204" pitchFamily="50" charset="-128"/>
                <a:ea typeface="メイリオ" panose="020B0604030504040204" pitchFamily="50" charset="-128"/>
              </a:rPr>
              <a:t>月</a:t>
            </a:r>
            <a:r>
              <a:rPr lang="en-US" altLang="ja-JP" sz="1600" b="1" cap="none" spc="0" dirty="0">
                <a:solidFill>
                  <a:schemeClr val="accent3">
                    <a:lumMod val="50000"/>
                  </a:schemeClr>
                </a:solidFill>
                <a:latin typeface="メイリオ" panose="020B0604030504040204" pitchFamily="50" charset="-128"/>
                <a:ea typeface="メイリオ" panose="020B0604030504040204" pitchFamily="50" charset="-128"/>
              </a:rPr>
              <a:t>15</a:t>
            </a:r>
            <a:r>
              <a:rPr lang="ja-JP" altLang="en-US" sz="1600" b="1" cap="none" spc="0" dirty="0">
                <a:solidFill>
                  <a:schemeClr val="accent3">
                    <a:lumMod val="50000"/>
                  </a:schemeClr>
                </a:solidFill>
                <a:latin typeface="メイリオ" panose="020B0604030504040204" pitchFamily="50" charset="-128"/>
                <a:ea typeface="メイリオ" panose="020B0604030504040204" pitchFamily="50" charset="-128"/>
              </a:rPr>
              <a:t>日　森林を活かす都市の木造化推進議員連盟勉強会）</a:t>
            </a:r>
            <a:endParaRPr kumimoji="1" lang="ja-JP" altLang="en-US" sz="1600" b="1" cap="none" spc="0" dirty="0">
              <a:solidFill>
                <a:schemeClr val="accent3">
                  <a:lumMod val="50000"/>
                </a:schemeClr>
              </a:solidFill>
              <a:latin typeface="メイリオ" panose="020B0604030504040204" pitchFamily="50" charset="-128"/>
              <a:ea typeface="メイリオ" panose="020B0604030504040204" pitchFamily="50" charset="-128"/>
            </a:endParaRPr>
          </a:p>
        </p:txBody>
      </p:sp>
      <p:pic>
        <p:nvPicPr>
          <p:cNvPr id="1025" name="Picture 1">
            <a:extLst>
              <a:ext uri="{FF2B5EF4-FFF2-40B4-BE49-F238E27FC236}">
                <a16:creationId xmlns:a16="http://schemas.microsoft.com/office/drawing/2014/main" id="{6ECB1D05-BC5E-47FE-BCA8-6264A1C5CC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6123" y="380793"/>
            <a:ext cx="1387475" cy="495300"/>
          </a:xfrm>
          <a:prstGeom prst="rect">
            <a:avLst/>
          </a:prstGeom>
          <a:noFill/>
          <a:extLst>
            <a:ext uri="{909E8E84-426E-40DD-AFC4-6F175D3DCCD1}">
              <a14:hiddenFill xmlns:a14="http://schemas.microsoft.com/office/drawing/2010/main">
                <a:solidFill>
                  <a:srgbClr val="FFFFFF"/>
                </a:solidFill>
              </a14:hiddenFill>
            </a:ext>
          </a:extLst>
        </p:spPr>
      </p:pic>
      <p:sp>
        <p:nvSpPr>
          <p:cNvPr id="6" name="字幕 2">
            <a:extLst>
              <a:ext uri="{FF2B5EF4-FFF2-40B4-BE49-F238E27FC236}">
                <a16:creationId xmlns:a16="http://schemas.microsoft.com/office/drawing/2014/main" id="{9AD00226-81CB-4B0F-BD1E-3DAB2BED5CD0}"/>
              </a:ext>
            </a:extLst>
          </p:cNvPr>
          <p:cNvSpPr txBox="1">
            <a:spLocks/>
          </p:cNvSpPr>
          <p:nvPr/>
        </p:nvSpPr>
        <p:spPr>
          <a:xfrm>
            <a:off x="1156676" y="3429000"/>
            <a:ext cx="7210083" cy="11949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9pPr>
          </a:lstStyle>
          <a:p>
            <a:pPr>
              <a:lnSpc>
                <a:spcPct val="100000"/>
              </a:lnSpc>
              <a:spcBef>
                <a:spcPts val="0"/>
              </a:spcBef>
              <a:spcAft>
                <a:spcPts val="0"/>
              </a:spcAft>
            </a:pPr>
            <a:r>
              <a:rPr lang="ja-JP" altLang="en-US" b="1" cap="none" spc="0" dirty="0">
                <a:solidFill>
                  <a:schemeClr val="accent3">
                    <a:lumMod val="50000"/>
                  </a:schemeClr>
                </a:solidFill>
                <a:latin typeface="メイリオ" panose="020B0604030504040204" pitchFamily="50" charset="-128"/>
                <a:ea typeface="メイリオ" panose="020B0604030504040204" pitchFamily="50" charset="-128"/>
              </a:rPr>
              <a:t>公益社団法人経済同友会</a:t>
            </a:r>
            <a:endParaRPr lang="en-US" altLang="ja-JP" b="1" cap="none" spc="0" dirty="0">
              <a:solidFill>
                <a:schemeClr val="accent3">
                  <a:lumMod val="50000"/>
                </a:schemeClr>
              </a:solidFill>
              <a:latin typeface="メイリオ" panose="020B0604030504040204" pitchFamily="50" charset="-128"/>
              <a:ea typeface="メイリオ" panose="020B0604030504040204" pitchFamily="50" charset="-128"/>
            </a:endParaRPr>
          </a:p>
          <a:p>
            <a:pPr>
              <a:lnSpc>
                <a:spcPct val="100000"/>
              </a:lnSpc>
              <a:spcBef>
                <a:spcPts val="0"/>
              </a:spcBef>
              <a:spcAft>
                <a:spcPts val="0"/>
              </a:spcAft>
            </a:pPr>
            <a:r>
              <a:rPr lang="ja-JP" altLang="en-US" b="1" cap="none" spc="0" dirty="0">
                <a:solidFill>
                  <a:schemeClr val="accent3">
                    <a:lumMod val="50000"/>
                  </a:schemeClr>
                </a:solidFill>
                <a:latin typeface="メイリオ" panose="020B0604030504040204" pitchFamily="50" charset="-128"/>
                <a:ea typeface="メイリオ" panose="020B0604030504040204" pitchFamily="50" charset="-128"/>
              </a:rPr>
              <a:t>　地方創生委員会 副委員長　有田礼二</a:t>
            </a:r>
            <a:endParaRPr lang="en-US" altLang="ja-JP" b="1" cap="none" spc="0" dirty="0">
              <a:solidFill>
                <a:schemeClr val="accent3">
                  <a:lumMod val="50000"/>
                </a:schemeClr>
              </a:solidFill>
              <a:latin typeface="メイリオ" panose="020B0604030504040204" pitchFamily="50" charset="-128"/>
              <a:ea typeface="メイリオ" panose="020B0604030504040204" pitchFamily="50" charset="-128"/>
            </a:endParaRPr>
          </a:p>
          <a:p>
            <a:pPr>
              <a:lnSpc>
                <a:spcPct val="100000"/>
              </a:lnSpc>
              <a:spcBef>
                <a:spcPts val="0"/>
              </a:spcBef>
              <a:spcAft>
                <a:spcPts val="0"/>
              </a:spcAft>
            </a:pPr>
            <a:r>
              <a:rPr lang="ja-JP" altLang="en-US" b="1" cap="none" spc="0" dirty="0">
                <a:solidFill>
                  <a:schemeClr val="accent3">
                    <a:lumMod val="50000"/>
                  </a:schemeClr>
                </a:solidFill>
                <a:latin typeface="メイリオ" panose="020B0604030504040204" pitchFamily="50" charset="-128"/>
                <a:ea typeface="メイリオ" panose="020B0604030504040204" pitchFamily="50" charset="-128"/>
              </a:rPr>
              <a:t>　</a:t>
            </a:r>
            <a:r>
              <a:rPr lang="ja-JP" altLang="en-US" sz="1600" b="1" cap="none" spc="0" dirty="0">
                <a:solidFill>
                  <a:schemeClr val="accent3">
                    <a:lumMod val="50000"/>
                  </a:schemeClr>
                </a:solidFill>
                <a:latin typeface="メイリオ" panose="020B0604030504040204" pitchFamily="50" charset="-128"/>
                <a:ea typeface="メイリオ" panose="020B0604030504040204" pitchFamily="50" charset="-128"/>
              </a:rPr>
              <a:t>東京海上日動火災保険株式会社　常勤顧問</a:t>
            </a:r>
          </a:p>
        </p:txBody>
      </p:sp>
      <p:sp>
        <p:nvSpPr>
          <p:cNvPr id="4" name="スライド番号プレースホルダー 3">
            <a:extLst>
              <a:ext uri="{FF2B5EF4-FFF2-40B4-BE49-F238E27FC236}">
                <a16:creationId xmlns:a16="http://schemas.microsoft.com/office/drawing/2014/main" id="{1892211B-AB35-42DC-A330-DFF6FF339251}"/>
              </a:ext>
            </a:extLst>
          </p:cNvPr>
          <p:cNvSpPr>
            <a:spLocks noGrp="1"/>
          </p:cNvSpPr>
          <p:nvPr>
            <p:ph type="sldNum" sz="quarter" idx="12"/>
          </p:nvPr>
        </p:nvSpPr>
        <p:spPr/>
        <p:txBody>
          <a:bodyPr/>
          <a:lstStyle/>
          <a:p>
            <a:fld id="{A17E4683-2AE7-4126-8141-11924887EE58}" type="slidenum">
              <a:rPr kumimoji="1" lang="ja-JP" altLang="en-US" smtClean="0"/>
              <a:t>1</a:t>
            </a:fld>
            <a:endParaRPr kumimoji="1" lang="ja-JP" altLang="en-US"/>
          </a:p>
        </p:txBody>
      </p:sp>
    </p:spTree>
    <p:extLst>
      <p:ext uri="{BB962C8B-B14F-4D97-AF65-F5344CB8AC3E}">
        <p14:creationId xmlns:p14="http://schemas.microsoft.com/office/powerpoint/2010/main" val="3537427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E9A654-1D94-4BB5-BF2C-45A3A2E063AE}"/>
              </a:ext>
            </a:extLst>
          </p:cNvPr>
          <p:cNvSpPr>
            <a:spLocks noGrp="1"/>
          </p:cNvSpPr>
          <p:nvPr>
            <p:ph type="title"/>
          </p:nvPr>
        </p:nvSpPr>
        <p:spPr/>
        <p:txBody>
          <a:bodyPr/>
          <a:lstStyle/>
          <a:p>
            <a:r>
              <a:rPr kumimoji="1" lang="ja-JP" altLang="en-US" dirty="0"/>
              <a:t>地方創生の取り組み</a:t>
            </a:r>
          </a:p>
        </p:txBody>
      </p:sp>
      <p:sp>
        <p:nvSpPr>
          <p:cNvPr id="5" name="テキスト ボックス 4">
            <a:extLst>
              <a:ext uri="{FF2B5EF4-FFF2-40B4-BE49-F238E27FC236}">
                <a16:creationId xmlns:a16="http://schemas.microsoft.com/office/drawing/2014/main" id="{9D3BEA75-AD4E-46B3-AB56-695F06C73442}"/>
              </a:ext>
            </a:extLst>
          </p:cNvPr>
          <p:cNvSpPr txBox="1"/>
          <p:nvPr/>
        </p:nvSpPr>
        <p:spPr>
          <a:xfrm>
            <a:off x="422031" y="1286903"/>
            <a:ext cx="8393724" cy="62324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180000" indent="-180000">
              <a:spcBef>
                <a:spcPts val="300"/>
              </a:spcBef>
              <a:buFont typeface="Arial" panose="020B0604020202020204" pitchFamily="34" charset="0"/>
              <a:buChar char="•"/>
            </a:pPr>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「活力と多様性に富んだ豊かな地域の創生」を掲げ、</a:t>
            </a:r>
            <a:r>
              <a:rPr lang="en-US" altLang="ja-JP" sz="1600" dirty="0">
                <a:latin typeface="ＭＳ ゴシック" panose="020B0609070205080204" pitchFamily="49" charset="-128"/>
                <a:ea typeface="ＭＳ ゴシック" panose="020B0609070205080204" pitchFamily="49" charset="-128"/>
                <a:cs typeface="メイリオ" panose="020B0604030504040204" pitchFamily="50" charset="-128"/>
              </a:rPr>
              <a:t>2015</a:t>
            </a:r>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年度に地方創生委員会を設置</a:t>
            </a:r>
            <a:endParaRPr lang="en-US" altLang="ja-JP" sz="16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marL="180000" indent="-252000">
              <a:spcBef>
                <a:spcPts val="300"/>
              </a:spcBef>
              <a:buFont typeface="Arial" panose="020B0604020202020204" pitchFamily="34" charset="0"/>
              <a:buChar char="•"/>
            </a:pPr>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政策提言に留まらない「</a:t>
            </a:r>
            <a:r>
              <a:rPr lang="en-US" altLang="ja-JP" sz="1600" dirty="0">
                <a:latin typeface="ＭＳ ゴシック" panose="020B0609070205080204" pitchFamily="49" charset="-128"/>
                <a:ea typeface="ＭＳ ゴシック" panose="020B0609070205080204" pitchFamily="49" charset="-128"/>
                <a:cs typeface="メイリオ" panose="020B0604030504040204" pitchFamily="50" charset="-128"/>
              </a:rPr>
              <a:t>Do</a:t>
            </a:r>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600" dirty="0">
                <a:latin typeface="ＭＳ ゴシック" panose="020B0609070205080204" pitchFamily="49" charset="-128"/>
                <a:ea typeface="ＭＳ ゴシック" panose="020B0609070205080204" pitchFamily="49" charset="-128"/>
                <a:cs typeface="メイリオ" panose="020B0604030504040204" pitchFamily="50" charset="-128"/>
              </a:rPr>
              <a:t>Tank</a:t>
            </a:r>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」として、提言の実践に向けて地方自治体とも協働</a:t>
            </a:r>
            <a:endParaRPr lang="en-US" altLang="ja-JP" sz="16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1CF82DAB-BCB5-4A80-88EF-D18F561BA49D}"/>
              </a:ext>
            </a:extLst>
          </p:cNvPr>
          <p:cNvSpPr/>
          <p:nvPr/>
        </p:nvSpPr>
        <p:spPr>
          <a:xfrm>
            <a:off x="257908" y="1180123"/>
            <a:ext cx="8557847" cy="8440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3FE8A01-D209-48B0-ACF8-AFDF53DE2E1B}"/>
              </a:ext>
            </a:extLst>
          </p:cNvPr>
          <p:cNvSpPr txBox="1"/>
          <p:nvPr/>
        </p:nvSpPr>
        <p:spPr>
          <a:xfrm>
            <a:off x="0" y="2332972"/>
            <a:ext cx="1190608" cy="261610"/>
          </a:xfrm>
          <a:prstGeom prst="rect">
            <a:avLst/>
          </a:prstGeom>
          <a:noFill/>
        </p:spPr>
        <p:txBody>
          <a:bodyPr wrap="square" rtlCol="0">
            <a:spAutoFit/>
          </a:bodyPr>
          <a:lstStyle/>
          <a:p>
            <a:pPr algn="ctr"/>
            <a:r>
              <a:rPr kumimoji="1" lang="en-US" altLang="ja-JP" sz="1100" b="1" dirty="0">
                <a:solidFill>
                  <a:schemeClr val="accent3">
                    <a:lumMod val="50000"/>
                  </a:schemeClr>
                </a:solidFill>
                <a:latin typeface="メイリオ" panose="020B0604030504040204" pitchFamily="50" charset="-128"/>
                <a:ea typeface="メイリオ" panose="020B0604030504040204" pitchFamily="50" charset="-128"/>
              </a:rPr>
              <a:t>2016</a:t>
            </a:r>
            <a:r>
              <a:rPr kumimoji="1" lang="ja-JP" altLang="en-US" sz="1100" b="1" dirty="0">
                <a:solidFill>
                  <a:schemeClr val="accent3">
                    <a:lumMod val="50000"/>
                  </a:schemeClr>
                </a:solidFill>
                <a:latin typeface="メイリオ" panose="020B0604030504040204" pitchFamily="50" charset="-128"/>
                <a:ea typeface="メイリオ" panose="020B0604030504040204" pitchFamily="50" charset="-128"/>
              </a:rPr>
              <a:t>年</a:t>
            </a:r>
            <a:r>
              <a:rPr kumimoji="1" lang="en-US" altLang="ja-JP" sz="1100" b="1" dirty="0">
                <a:solidFill>
                  <a:schemeClr val="accent3">
                    <a:lumMod val="50000"/>
                  </a:schemeClr>
                </a:solidFill>
                <a:latin typeface="メイリオ" panose="020B0604030504040204" pitchFamily="50" charset="-128"/>
                <a:ea typeface="メイリオ" panose="020B0604030504040204" pitchFamily="50" charset="-128"/>
              </a:rPr>
              <a:t>3</a:t>
            </a:r>
            <a:r>
              <a:rPr kumimoji="1" lang="ja-JP" altLang="en-US" sz="1100" b="1" dirty="0">
                <a:solidFill>
                  <a:schemeClr val="accent3">
                    <a:lumMod val="50000"/>
                  </a:schemeClr>
                </a:solidFill>
                <a:latin typeface="メイリオ" panose="020B0604030504040204" pitchFamily="50" charset="-128"/>
                <a:ea typeface="メイリオ" panose="020B0604030504040204" pitchFamily="50" charset="-128"/>
              </a:rPr>
              <a:t>月</a:t>
            </a:r>
          </a:p>
        </p:txBody>
      </p:sp>
      <p:sp>
        <p:nvSpPr>
          <p:cNvPr id="11" name="テキスト ボックス 10">
            <a:extLst>
              <a:ext uri="{FF2B5EF4-FFF2-40B4-BE49-F238E27FC236}">
                <a16:creationId xmlns:a16="http://schemas.microsoft.com/office/drawing/2014/main" id="{938A7FF0-34D0-4047-9BD0-8C82E2741D5B}"/>
              </a:ext>
            </a:extLst>
          </p:cNvPr>
          <p:cNvSpPr txBox="1"/>
          <p:nvPr/>
        </p:nvSpPr>
        <p:spPr>
          <a:xfrm>
            <a:off x="0" y="3338357"/>
            <a:ext cx="1190608" cy="261610"/>
          </a:xfrm>
          <a:prstGeom prst="rect">
            <a:avLst/>
          </a:prstGeom>
          <a:noFill/>
        </p:spPr>
        <p:txBody>
          <a:bodyPr wrap="square" rtlCol="0">
            <a:spAutoFit/>
          </a:bodyPr>
          <a:lstStyle/>
          <a:p>
            <a:pPr algn="ctr"/>
            <a:r>
              <a:rPr kumimoji="1" lang="en-US" altLang="ja-JP" sz="1100" b="1" dirty="0">
                <a:solidFill>
                  <a:schemeClr val="accent3">
                    <a:lumMod val="50000"/>
                  </a:schemeClr>
                </a:solidFill>
                <a:latin typeface="メイリオ" panose="020B0604030504040204" pitchFamily="50" charset="-128"/>
                <a:ea typeface="メイリオ" panose="020B0604030504040204" pitchFamily="50" charset="-128"/>
              </a:rPr>
              <a:t>2018</a:t>
            </a:r>
            <a:r>
              <a:rPr kumimoji="1" lang="ja-JP" altLang="en-US" sz="1100" b="1" dirty="0">
                <a:solidFill>
                  <a:schemeClr val="accent3">
                    <a:lumMod val="50000"/>
                  </a:schemeClr>
                </a:solidFill>
                <a:latin typeface="メイリオ" panose="020B0604030504040204" pitchFamily="50" charset="-128"/>
                <a:ea typeface="メイリオ" panose="020B0604030504040204" pitchFamily="50" charset="-128"/>
              </a:rPr>
              <a:t>年</a:t>
            </a:r>
            <a:r>
              <a:rPr kumimoji="1" lang="en-US" altLang="ja-JP" sz="1100" b="1" dirty="0">
                <a:solidFill>
                  <a:schemeClr val="accent3">
                    <a:lumMod val="50000"/>
                  </a:schemeClr>
                </a:solidFill>
                <a:latin typeface="メイリオ" panose="020B0604030504040204" pitchFamily="50" charset="-128"/>
                <a:ea typeface="メイリオ" panose="020B0604030504040204" pitchFamily="50" charset="-128"/>
              </a:rPr>
              <a:t>3</a:t>
            </a:r>
            <a:r>
              <a:rPr kumimoji="1" lang="ja-JP" altLang="en-US" sz="1100" b="1" dirty="0">
                <a:solidFill>
                  <a:schemeClr val="accent3">
                    <a:lumMod val="50000"/>
                  </a:schemeClr>
                </a:solidFill>
                <a:latin typeface="メイリオ" panose="020B0604030504040204" pitchFamily="50" charset="-128"/>
                <a:ea typeface="メイリオ" panose="020B0604030504040204" pitchFamily="50" charset="-128"/>
              </a:rPr>
              <a:t>月</a:t>
            </a:r>
          </a:p>
        </p:txBody>
      </p:sp>
      <p:sp>
        <p:nvSpPr>
          <p:cNvPr id="12" name="テキスト ボックス 11">
            <a:extLst>
              <a:ext uri="{FF2B5EF4-FFF2-40B4-BE49-F238E27FC236}">
                <a16:creationId xmlns:a16="http://schemas.microsoft.com/office/drawing/2014/main" id="{65BD3331-2E68-4E9F-8482-F10A48403057}"/>
              </a:ext>
            </a:extLst>
          </p:cNvPr>
          <p:cNvSpPr txBox="1"/>
          <p:nvPr/>
        </p:nvSpPr>
        <p:spPr>
          <a:xfrm>
            <a:off x="-5471" y="4476418"/>
            <a:ext cx="1190608" cy="261610"/>
          </a:xfrm>
          <a:prstGeom prst="rect">
            <a:avLst/>
          </a:prstGeom>
          <a:noFill/>
        </p:spPr>
        <p:txBody>
          <a:bodyPr wrap="square" rtlCol="0">
            <a:spAutoFit/>
          </a:bodyPr>
          <a:lstStyle/>
          <a:p>
            <a:pPr algn="ctr"/>
            <a:r>
              <a:rPr kumimoji="1" lang="en-US" altLang="ja-JP" sz="1100" b="1" dirty="0">
                <a:solidFill>
                  <a:schemeClr val="accent3">
                    <a:lumMod val="50000"/>
                  </a:schemeClr>
                </a:solidFill>
                <a:latin typeface="メイリオ" panose="020B0604030504040204" pitchFamily="50" charset="-128"/>
                <a:ea typeface="メイリオ" panose="020B0604030504040204" pitchFamily="50" charset="-128"/>
              </a:rPr>
              <a:t>2019</a:t>
            </a:r>
            <a:r>
              <a:rPr kumimoji="1" lang="ja-JP" altLang="en-US" sz="1100" b="1" dirty="0">
                <a:solidFill>
                  <a:schemeClr val="accent3">
                    <a:lumMod val="50000"/>
                  </a:schemeClr>
                </a:solidFill>
                <a:latin typeface="メイリオ" panose="020B0604030504040204" pitchFamily="50" charset="-128"/>
                <a:ea typeface="メイリオ" panose="020B0604030504040204" pitchFamily="50" charset="-128"/>
              </a:rPr>
              <a:t>年</a:t>
            </a:r>
            <a:r>
              <a:rPr kumimoji="1" lang="en-US" altLang="ja-JP" sz="1100" b="1" dirty="0">
                <a:solidFill>
                  <a:schemeClr val="accent3">
                    <a:lumMod val="50000"/>
                  </a:schemeClr>
                </a:solidFill>
                <a:latin typeface="メイリオ" panose="020B0604030504040204" pitchFamily="50" charset="-128"/>
                <a:ea typeface="メイリオ" panose="020B0604030504040204" pitchFamily="50" charset="-128"/>
              </a:rPr>
              <a:t>11</a:t>
            </a:r>
            <a:r>
              <a:rPr kumimoji="1" lang="ja-JP" altLang="en-US" sz="1100" b="1" dirty="0">
                <a:solidFill>
                  <a:schemeClr val="accent3">
                    <a:lumMod val="50000"/>
                  </a:schemeClr>
                </a:solidFill>
                <a:latin typeface="メイリオ" panose="020B0604030504040204" pitchFamily="50" charset="-128"/>
                <a:ea typeface="メイリオ" panose="020B0604030504040204" pitchFamily="50" charset="-128"/>
              </a:rPr>
              <a:t>月</a:t>
            </a:r>
          </a:p>
        </p:txBody>
      </p:sp>
      <p:sp>
        <p:nvSpPr>
          <p:cNvPr id="13" name="テキスト ボックス 12">
            <a:extLst>
              <a:ext uri="{FF2B5EF4-FFF2-40B4-BE49-F238E27FC236}">
                <a16:creationId xmlns:a16="http://schemas.microsoft.com/office/drawing/2014/main" id="{EC867E82-733A-4CBA-922E-D35D18A888AF}"/>
              </a:ext>
            </a:extLst>
          </p:cNvPr>
          <p:cNvSpPr txBox="1"/>
          <p:nvPr/>
        </p:nvSpPr>
        <p:spPr>
          <a:xfrm>
            <a:off x="939698" y="2332972"/>
            <a:ext cx="4489116" cy="90794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2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提言</a:t>
            </a:r>
            <a:r>
              <a:rPr lang="en-US" altLang="ja-JP" sz="12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p>
          <a:p>
            <a:pPr>
              <a:spcBef>
                <a:spcPts val="600"/>
              </a:spcBef>
            </a:pPr>
            <a:r>
              <a:rPr lang="ja-JP" altLang="en-US" sz="12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若者に魅力ある仕事を地方で創出するために</a:t>
            </a:r>
            <a:endParaRPr lang="en-US" altLang="ja-JP" sz="12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志ある者が動けるメカニズムを創ろう</a:t>
            </a:r>
            <a:r>
              <a:rPr lang="en-US" altLang="ja-JP" sz="12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0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（委員長：隅修三・東京海上日動火災保険会長</a:t>
            </a:r>
            <a:r>
              <a:rPr lang="en-US" altLang="ja-JP" sz="9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当時</a:t>
            </a:r>
            <a:r>
              <a:rPr lang="en-US" altLang="ja-JP" sz="9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42409501-B55B-45FC-8C53-0199404BC49E}"/>
              </a:ext>
            </a:extLst>
          </p:cNvPr>
          <p:cNvSpPr txBox="1"/>
          <p:nvPr/>
        </p:nvSpPr>
        <p:spPr>
          <a:xfrm>
            <a:off x="937846" y="3349294"/>
            <a:ext cx="4522230" cy="100027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spcAft>
                <a:spcPts val="600"/>
              </a:spcAft>
            </a:pPr>
            <a:r>
              <a:rPr lang="en-US" altLang="ja-JP" sz="12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提言</a:t>
            </a:r>
            <a:r>
              <a:rPr lang="en-US" altLang="ja-JP" sz="12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200" b="1" dirty="0">
                <a:solidFill>
                  <a:schemeClr val="accent3">
                    <a:lumMod val="50000"/>
                  </a:schemeClr>
                </a:solidFill>
                <a:latin typeface="メイリオ" panose="020B0604030504040204" pitchFamily="50" charset="-128"/>
                <a:ea typeface="メイリオ" panose="020B0604030504040204" pitchFamily="50" charset="-128"/>
              </a:rPr>
              <a:t>　地方創生に向けた“需要サイドからの”林業改革</a:t>
            </a:r>
            <a:endParaRPr lang="en-US" altLang="ja-JP" sz="1200" b="1" dirty="0">
              <a:solidFill>
                <a:schemeClr val="accent3">
                  <a:lumMod val="50000"/>
                </a:schemeClr>
              </a:solidFill>
              <a:latin typeface="メイリオ" panose="020B0604030504040204" pitchFamily="50" charset="-128"/>
              <a:ea typeface="メイリオ" panose="020B0604030504040204" pitchFamily="50" charset="-128"/>
            </a:endParaRPr>
          </a:p>
          <a:p>
            <a:r>
              <a:rPr lang="ja-JP" altLang="en-US" sz="1200" b="1" dirty="0">
                <a:solidFill>
                  <a:schemeClr val="accent3">
                    <a:lumMod val="50000"/>
                  </a:schemeClr>
                </a:solidFill>
                <a:latin typeface="メイリオ" panose="020B0604030504040204" pitchFamily="50" charset="-128"/>
                <a:ea typeface="メイリオ" panose="020B0604030504040204" pitchFamily="50" charset="-128"/>
              </a:rPr>
              <a:t>　</a:t>
            </a:r>
            <a:r>
              <a:rPr lang="en-US" altLang="ja-JP" sz="1200" b="1" dirty="0">
                <a:solidFill>
                  <a:schemeClr val="accent3">
                    <a:lumMod val="50000"/>
                  </a:schemeClr>
                </a:solidFill>
                <a:latin typeface="メイリオ" panose="020B0604030504040204" pitchFamily="50" charset="-128"/>
                <a:ea typeface="メイリオ" panose="020B0604030504040204" pitchFamily="50" charset="-128"/>
              </a:rPr>
              <a:t>―</a:t>
            </a:r>
            <a:r>
              <a:rPr lang="ja-JP" altLang="en-US" sz="1200" b="1" dirty="0">
                <a:solidFill>
                  <a:schemeClr val="accent3">
                    <a:lumMod val="50000"/>
                  </a:schemeClr>
                </a:solidFill>
                <a:latin typeface="メイリオ" panose="020B0604030504040204" pitchFamily="50" charset="-128"/>
                <a:ea typeface="メイリオ" panose="020B0604030504040204" pitchFamily="50" charset="-128"/>
              </a:rPr>
              <a:t>日本の中高層ビルを木造建築に！</a:t>
            </a:r>
            <a:r>
              <a:rPr lang="en-US" altLang="ja-JP" sz="1200" b="1" dirty="0">
                <a:solidFill>
                  <a:schemeClr val="accent3">
                    <a:lumMod val="50000"/>
                  </a:schemeClr>
                </a:solidFill>
                <a:latin typeface="メイリオ" panose="020B0604030504040204" pitchFamily="50" charset="-128"/>
                <a:ea typeface="メイリオ" panose="020B0604030504040204" pitchFamily="50" charset="-128"/>
              </a:rPr>
              <a:t>―</a:t>
            </a:r>
          </a:p>
          <a:p>
            <a:r>
              <a:rPr lang="ja-JP" altLang="en-US" sz="9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（委員長：隅修三・東京海上</a:t>
            </a:r>
            <a:r>
              <a:rPr lang="en-US" altLang="ja-JP" sz="9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HD</a:t>
            </a:r>
            <a:r>
              <a:rPr lang="ja-JP" altLang="en-US" sz="9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会長</a:t>
            </a:r>
            <a:r>
              <a:rPr lang="en-US" altLang="ja-JP" sz="9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当時</a:t>
            </a:r>
            <a:r>
              <a:rPr lang="en-US" altLang="ja-JP" sz="9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1" dirty="0">
                <a:solidFill>
                  <a:schemeClr val="accent3">
                    <a:lumMod val="50000"/>
                  </a:schemeClr>
                </a:solidFill>
                <a:latin typeface="メイリオ" panose="020B0604030504040204" pitchFamily="50" charset="-128"/>
                <a:ea typeface="メイリオ" panose="020B0604030504040204" pitchFamily="50" charset="-128"/>
              </a:rPr>
              <a:t>　　＊同時に、高知県・土佐経済同友会との共同宣言を発表</a:t>
            </a:r>
            <a:endParaRPr lang="en-US" altLang="ja-JP" sz="900" b="1" dirty="0">
              <a:solidFill>
                <a:schemeClr val="accent3">
                  <a:lumMod val="50000"/>
                </a:schemeClr>
              </a:solid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A286E9D-AA7C-4AE6-936F-78F01ED376A6}"/>
              </a:ext>
            </a:extLst>
          </p:cNvPr>
          <p:cNvSpPr txBox="1"/>
          <p:nvPr/>
        </p:nvSpPr>
        <p:spPr>
          <a:xfrm>
            <a:off x="950675" y="4467701"/>
            <a:ext cx="4269468" cy="96180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spcAft>
                <a:spcPts val="600"/>
              </a:spcAft>
            </a:pPr>
            <a:r>
              <a:rPr lang="en-US" altLang="ja-JP" sz="12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活動</a:t>
            </a:r>
            <a:r>
              <a:rPr lang="en-US" altLang="ja-JP" sz="12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2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「木材利用推進全国会議」設立</a:t>
            </a:r>
            <a:endParaRPr lang="en-US" altLang="ja-JP" sz="12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900"/>
              </a:spcBef>
            </a:pPr>
            <a:r>
              <a:rPr lang="ja-JP" altLang="en-US" sz="10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＊代表：櫻田謙悟　経済同友会代表幹事</a:t>
            </a:r>
            <a:br>
              <a:rPr lang="en-US" altLang="ja-JP" sz="10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（同友会・高知県・東京都の三者が共同で事務局を担当）</a:t>
            </a:r>
            <a:endParaRPr lang="en-US" altLang="ja-JP" sz="11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a:extLst>
              <a:ext uri="{FF2B5EF4-FFF2-40B4-BE49-F238E27FC236}">
                <a16:creationId xmlns:a16="http://schemas.microsoft.com/office/drawing/2014/main" id="{E117045F-A715-43B1-BE6B-FD8A6DBBDD77}"/>
              </a:ext>
            </a:extLst>
          </p:cNvPr>
          <p:cNvSpPr txBox="1"/>
          <p:nvPr/>
        </p:nvSpPr>
        <p:spPr>
          <a:xfrm>
            <a:off x="-31262" y="5513881"/>
            <a:ext cx="1190608" cy="261610"/>
          </a:xfrm>
          <a:prstGeom prst="rect">
            <a:avLst/>
          </a:prstGeom>
          <a:noFill/>
        </p:spPr>
        <p:txBody>
          <a:bodyPr wrap="square" rtlCol="0">
            <a:spAutoFit/>
          </a:bodyPr>
          <a:lstStyle/>
          <a:p>
            <a:pPr algn="ctr"/>
            <a:r>
              <a:rPr kumimoji="1" lang="en-US" altLang="ja-JP" sz="1100" b="1" dirty="0">
                <a:solidFill>
                  <a:schemeClr val="accent3">
                    <a:lumMod val="50000"/>
                  </a:schemeClr>
                </a:solidFill>
                <a:latin typeface="メイリオ" panose="020B0604030504040204" pitchFamily="50" charset="-128"/>
                <a:ea typeface="メイリオ" panose="020B0604030504040204" pitchFamily="50" charset="-128"/>
              </a:rPr>
              <a:t>2020</a:t>
            </a:r>
            <a:r>
              <a:rPr kumimoji="1" lang="ja-JP" altLang="en-US" sz="1100" b="1" dirty="0">
                <a:solidFill>
                  <a:schemeClr val="accent3">
                    <a:lumMod val="50000"/>
                  </a:schemeClr>
                </a:solidFill>
                <a:latin typeface="メイリオ" panose="020B0604030504040204" pitchFamily="50" charset="-128"/>
                <a:ea typeface="メイリオ" panose="020B0604030504040204" pitchFamily="50" charset="-128"/>
              </a:rPr>
              <a:t>年</a:t>
            </a:r>
            <a:r>
              <a:rPr kumimoji="1" lang="en-US" altLang="ja-JP" sz="1100" b="1" dirty="0">
                <a:solidFill>
                  <a:schemeClr val="accent3">
                    <a:lumMod val="50000"/>
                  </a:schemeClr>
                </a:solidFill>
                <a:latin typeface="メイリオ" panose="020B0604030504040204" pitchFamily="50" charset="-128"/>
                <a:ea typeface="メイリオ" panose="020B0604030504040204" pitchFamily="50" charset="-128"/>
              </a:rPr>
              <a:t>10</a:t>
            </a:r>
            <a:r>
              <a:rPr kumimoji="1" lang="ja-JP" altLang="en-US" sz="1100" b="1" dirty="0">
                <a:solidFill>
                  <a:schemeClr val="accent3">
                    <a:lumMod val="50000"/>
                  </a:schemeClr>
                </a:solidFill>
                <a:latin typeface="メイリオ" panose="020B0604030504040204" pitchFamily="50" charset="-128"/>
                <a:ea typeface="メイリオ" panose="020B0604030504040204" pitchFamily="50" charset="-128"/>
              </a:rPr>
              <a:t>月</a:t>
            </a:r>
          </a:p>
        </p:txBody>
      </p:sp>
      <p:sp>
        <p:nvSpPr>
          <p:cNvPr id="18" name="テキスト ボックス 17">
            <a:extLst>
              <a:ext uri="{FF2B5EF4-FFF2-40B4-BE49-F238E27FC236}">
                <a16:creationId xmlns:a16="http://schemas.microsoft.com/office/drawing/2014/main" id="{DA6DD369-3960-4873-AE68-66215D8D0633}"/>
              </a:ext>
            </a:extLst>
          </p:cNvPr>
          <p:cNvSpPr txBox="1"/>
          <p:nvPr/>
        </p:nvSpPr>
        <p:spPr>
          <a:xfrm>
            <a:off x="950675" y="5506067"/>
            <a:ext cx="4509401" cy="86177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spcAft>
                <a:spcPts val="600"/>
              </a:spcAft>
            </a:pPr>
            <a:r>
              <a:rPr lang="en-US" altLang="ja-JP" sz="12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報告書</a:t>
            </a:r>
            <a:r>
              <a:rPr lang="en-US" altLang="ja-JP" sz="12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2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地方創生のさらなる推進に向けて</a:t>
            </a:r>
            <a:endParaRPr lang="en-US" altLang="ja-JP" sz="12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～地方自治体と企業との協働メニュー～</a:t>
            </a:r>
            <a:endParaRPr lang="en-US" altLang="ja-JP" sz="12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（委員長：山下良則・リコー社長、東和浩・りそな</a:t>
            </a:r>
            <a:r>
              <a:rPr lang="en-US" altLang="ja-JP" sz="9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HD</a:t>
            </a:r>
            <a:r>
              <a:rPr lang="ja-JP" altLang="en-US" sz="9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会長）</a:t>
            </a:r>
            <a:endParaRPr lang="en-US" altLang="ja-JP" sz="11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a:extLst>
              <a:ext uri="{FF2B5EF4-FFF2-40B4-BE49-F238E27FC236}">
                <a16:creationId xmlns:a16="http://schemas.microsoft.com/office/drawing/2014/main" id="{D3F28373-F5AD-42AD-9D6C-3424425F0CA0}"/>
              </a:ext>
            </a:extLst>
          </p:cNvPr>
          <p:cNvSpPr/>
          <p:nvPr/>
        </p:nvSpPr>
        <p:spPr>
          <a:xfrm>
            <a:off x="4923692" y="2311796"/>
            <a:ext cx="4071815" cy="738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spcAft>
                <a:spcPts val="300"/>
              </a:spcAft>
              <a:buFont typeface="Arial" panose="020B0604020202020204" pitchFamily="34" charset="0"/>
              <a:buChar char="•"/>
            </a:pPr>
            <a:r>
              <a:rPr kumimoji="1" lang="ja-JP" altLang="en-US" sz="1200" b="1" u="sng" dirty="0">
                <a:solidFill>
                  <a:schemeClr val="accent3">
                    <a:lumMod val="50000"/>
                  </a:schemeClr>
                </a:solidFill>
                <a:latin typeface="メイリオ" panose="020B0604030504040204" pitchFamily="50" charset="-128"/>
                <a:ea typeface="メイリオ" panose="020B0604030504040204" pitchFamily="50" charset="-128"/>
              </a:rPr>
              <a:t>地元資源の強みを生かした</a:t>
            </a:r>
            <a:r>
              <a:rPr kumimoji="1" lang="ja-JP" altLang="en-US" sz="1200" b="1" dirty="0">
                <a:solidFill>
                  <a:schemeClr val="accent3">
                    <a:lumMod val="50000"/>
                  </a:schemeClr>
                </a:solidFill>
                <a:latin typeface="メイリオ" panose="020B0604030504040204" pitchFamily="50" charset="-128"/>
                <a:ea typeface="メイリオ" panose="020B0604030504040204" pitchFamily="50" charset="-128"/>
              </a:rPr>
              <a:t>若者の雇用機会創出の推進</a:t>
            </a:r>
            <a:endParaRPr kumimoji="1" lang="en-US" altLang="ja-JP" sz="1200" b="1" dirty="0">
              <a:solidFill>
                <a:schemeClr val="accent3">
                  <a:lumMod val="50000"/>
                </a:schemeClr>
              </a:solidFill>
              <a:latin typeface="メイリオ" panose="020B0604030504040204" pitchFamily="50" charset="-128"/>
              <a:ea typeface="メイリオ" panose="020B0604030504040204" pitchFamily="50" charset="-128"/>
            </a:endParaRPr>
          </a:p>
          <a:p>
            <a:pPr marL="171450" indent="-171450" algn="just">
              <a:spcAft>
                <a:spcPts val="300"/>
              </a:spcAft>
              <a:buFont typeface="Arial" panose="020B0604020202020204" pitchFamily="34" charset="0"/>
              <a:buChar char="•"/>
            </a:pPr>
            <a:r>
              <a:rPr kumimoji="1" lang="ja-JP" altLang="en-US" sz="1200" b="1" u="sng" dirty="0">
                <a:solidFill>
                  <a:schemeClr val="accent3">
                    <a:lumMod val="50000"/>
                  </a:schemeClr>
                </a:solidFill>
                <a:latin typeface="メイリオ" panose="020B0604030504040204" pitchFamily="50" charset="-128"/>
                <a:ea typeface="メイリオ" panose="020B0604030504040204" pitchFamily="50" charset="-128"/>
              </a:rPr>
              <a:t>一次産業</a:t>
            </a:r>
            <a:r>
              <a:rPr kumimoji="1" lang="ja-JP" altLang="en-US" sz="1200" b="1" dirty="0">
                <a:solidFill>
                  <a:schemeClr val="accent3">
                    <a:lumMod val="50000"/>
                  </a:schemeClr>
                </a:solidFill>
                <a:latin typeface="メイリオ" panose="020B0604030504040204" pitchFamily="50" charset="-128"/>
                <a:ea typeface="メイリオ" panose="020B0604030504040204" pitchFamily="50" charset="-128"/>
              </a:rPr>
              <a:t>に関わる諸規制の緩和（建築基準など）</a:t>
            </a:r>
            <a:endParaRPr kumimoji="1" lang="en-US" altLang="ja-JP" sz="1200" b="1" dirty="0">
              <a:solidFill>
                <a:schemeClr val="accent3">
                  <a:lumMod val="50000"/>
                </a:schemeClr>
              </a:solidFill>
              <a:latin typeface="メイリオ" panose="020B0604030504040204" pitchFamily="50" charset="-128"/>
              <a:ea typeface="メイリオ" panose="020B0604030504040204" pitchFamily="50" charset="-128"/>
            </a:endParaRPr>
          </a:p>
          <a:p>
            <a:pPr marL="171450" indent="-171450" algn="just">
              <a:spcAft>
                <a:spcPts val="300"/>
              </a:spcAft>
              <a:buFont typeface="Arial" panose="020B0604020202020204" pitchFamily="34" charset="0"/>
              <a:buChar char="•"/>
            </a:pPr>
            <a:r>
              <a:rPr kumimoji="1" lang="ja-JP" altLang="en-US" sz="1200" b="1" dirty="0">
                <a:solidFill>
                  <a:schemeClr val="accent3">
                    <a:lumMod val="50000"/>
                  </a:schemeClr>
                </a:solidFill>
                <a:latin typeface="メイリオ" panose="020B0604030504040204" pitchFamily="50" charset="-128"/>
                <a:ea typeface="メイリオ" panose="020B0604030504040204" pitchFamily="50" charset="-128"/>
              </a:rPr>
              <a:t>企業や経済同友会による主体的活動・貢献</a:t>
            </a:r>
            <a:endParaRPr kumimoji="1" lang="en-US" altLang="ja-JP" sz="1200" b="1" dirty="0">
              <a:solidFill>
                <a:schemeClr val="accent3">
                  <a:lumMod val="50000"/>
                </a:schemeClr>
              </a:solidFill>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40BC7080-7217-4EAF-A4E1-01F80DF597A9}"/>
              </a:ext>
            </a:extLst>
          </p:cNvPr>
          <p:cNvSpPr/>
          <p:nvPr/>
        </p:nvSpPr>
        <p:spPr>
          <a:xfrm>
            <a:off x="4923689" y="3445244"/>
            <a:ext cx="4071815" cy="738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spcAft>
                <a:spcPts val="300"/>
              </a:spcAft>
              <a:buFont typeface="Arial" panose="020B0604020202020204" pitchFamily="34" charset="0"/>
              <a:buChar char="•"/>
            </a:pPr>
            <a:r>
              <a:rPr kumimoji="1" lang="ja-JP" altLang="en-US" sz="1200" b="1" u="sng" dirty="0">
                <a:solidFill>
                  <a:schemeClr val="accent3">
                    <a:lumMod val="50000"/>
                  </a:schemeClr>
                </a:solidFill>
                <a:latin typeface="メイリオ" panose="020B0604030504040204" pitchFamily="50" charset="-128"/>
                <a:ea typeface="メイリオ" panose="020B0604030504040204" pitchFamily="50" charset="-128"/>
              </a:rPr>
              <a:t>経営者自ら</a:t>
            </a:r>
            <a:r>
              <a:rPr kumimoji="1" lang="ja-JP" altLang="en-US" sz="1200" b="1" dirty="0">
                <a:solidFill>
                  <a:schemeClr val="accent3">
                    <a:lumMod val="50000"/>
                  </a:schemeClr>
                </a:solidFill>
                <a:latin typeface="メイリオ" panose="020B0604030504040204" pitchFamily="50" charset="-128"/>
                <a:ea typeface="メイリオ" panose="020B0604030504040204" pitchFamily="50" charset="-128"/>
              </a:rPr>
              <a:t>国産材利用の効果を理解し、利用を図る</a:t>
            </a:r>
            <a:endParaRPr kumimoji="1" lang="en-US" altLang="ja-JP" sz="1200" b="1" dirty="0">
              <a:solidFill>
                <a:schemeClr val="accent3">
                  <a:lumMod val="50000"/>
                </a:schemeClr>
              </a:solidFill>
              <a:latin typeface="メイリオ" panose="020B0604030504040204" pitchFamily="50" charset="-128"/>
              <a:ea typeface="メイリオ" panose="020B0604030504040204" pitchFamily="50" charset="-128"/>
            </a:endParaRPr>
          </a:p>
          <a:p>
            <a:pPr marL="171450" indent="-171450" algn="just">
              <a:spcAft>
                <a:spcPts val="300"/>
              </a:spcAft>
              <a:buFont typeface="Arial" panose="020B0604020202020204" pitchFamily="34" charset="0"/>
              <a:buChar char="•"/>
            </a:pPr>
            <a:r>
              <a:rPr kumimoji="1" lang="ja-JP" altLang="en-US" sz="1200" b="1" u="sng" dirty="0">
                <a:solidFill>
                  <a:schemeClr val="accent3">
                    <a:lumMod val="50000"/>
                  </a:schemeClr>
                </a:solidFill>
                <a:latin typeface="メイリオ" panose="020B0604030504040204" pitchFamily="50" charset="-128"/>
                <a:ea typeface="メイリオ" panose="020B0604030504040204" pitchFamily="50" charset="-128"/>
              </a:rPr>
              <a:t>国民理解を広げムーブメントを創り出す</a:t>
            </a:r>
            <a:r>
              <a:rPr kumimoji="1" lang="ja-JP" altLang="en-US" sz="1200" b="1" dirty="0">
                <a:solidFill>
                  <a:schemeClr val="accent3">
                    <a:lumMod val="50000"/>
                  </a:schemeClr>
                </a:solidFill>
                <a:latin typeface="メイリオ" panose="020B0604030504040204" pitchFamily="50" charset="-128"/>
                <a:ea typeface="メイリオ" panose="020B0604030504040204" pitchFamily="50" charset="-128"/>
              </a:rPr>
              <a:t>機会を設ける</a:t>
            </a:r>
            <a:endParaRPr kumimoji="1" lang="en-US" altLang="ja-JP" sz="1200" b="1" dirty="0">
              <a:solidFill>
                <a:schemeClr val="accent3">
                  <a:lumMod val="50000"/>
                </a:schemeClr>
              </a:solidFill>
              <a:latin typeface="メイリオ" panose="020B0604030504040204" pitchFamily="50" charset="-128"/>
              <a:ea typeface="メイリオ" panose="020B0604030504040204" pitchFamily="50" charset="-128"/>
            </a:endParaRPr>
          </a:p>
          <a:p>
            <a:pPr marL="171450" indent="-171450" algn="just">
              <a:spcAft>
                <a:spcPts val="300"/>
              </a:spcAft>
              <a:buFont typeface="Arial" panose="020B0604020202020204" pitchFamily="34" charset="0"/>
              <a:buChar char="•"/>
            </a:pPr>
            <a:r>
              <a:rPr kumimoji="1" lang="ja-JP" altLang="en-US" sz="1200" b="1" dirty="0">
                <a:solidFill>
                  <a:schemeClr val="accent3">
                    <a:lumMod val="50000"/>
                  </a:schemeClr>
                </a:solidFill>
                <a:latin typeface="メイリオ" panose="020B0604030504040204" pitchFamily="50" charset="-128"/>
                <a:ea typeface="メイリオ" panose="020B0604030504040204" pitchFamily="50" charset="-128"/>
              </a:rPr>
              <a:t>政府は諸規制の改革や林業のグランドデザインを</a:t>
            </a:r>
            <a:endParaRPr kumimoji="1" lang="en-US" altLang="ja-JP" sz="1200" b="1" dirty="0">
              <a:solidFill>
                <a:schemeClr val="accent3">
                  <a:lumMod val="50000"/>
                </a:schemeClr>
              </a:solidFill>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1E65D055-7168-48D4-94C3-CF60E19A6CC3}"/>
              </a:ext>
            </a:extLst>
          </p:cNvPr>
          <p:cNvSpPr/>
          <p:nvPr/>
        </p:nvSpPr>
        <p:spPr>
          <a:xfrm>
            <a:off x="4923689" y="4492476"/>
            <a:ext cx="4071815" cy="738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spcAft>
                <a:spcPts val="300"/>
              </a:spcAft>
              <a:buFont typeface="Arial" panose="020B0604020202020204" pitchFamily="34" charset="0"/>
              <a:buChar char="•"/>
            </a:pPr>
            <a:r>
              <a:rPr kumimoji="1" lang="ja-JP" altLang="en-US" sz="1200" b="1" u="sng" dirty="0">
                <a:solidFill>
                  <a:schemeClr val="accent3">
                    <a:lumMod val="50000"/>
                  </a:schemeClr>
                </a:solidFill>
                <a:latin typeface="メイリオ" panose="020B0604030504040204" pitchFamily="50" charset="-128"/>
                <a:ea typeface="メイリオ" panose="020B0604030504040204" pitchFamily="50" charset="-128"/>
              </a:rPr>
              <a:t>各地同友会、</a:t>
            </a:r>
            <a:r>
              <a:rPr kumimoji="1" lang="en-US" altLang="ja-JP" sz="1200" b="1" u="sng" dirty="0">
                <a:solidFill>
                  <a:schemeClr val="accent3">
                    <a:lumMod val="50000"/>
                  </a:schemeClr>
                </a:solidFill>
                <a:latin typeface="メイリオ" panose="020B0604030504040204" pitchFamily="50" charset="-128"/>
                <a:ea typeface="メイリオ" panose="020B0604030504040204" pitchFamily="50" charset="-128"/>
              </a:rPr>
              <a:t>42</a:t>
            </a:r>
            <a:r>
              <a:rPr kumimoji="1" lang="ja-JP" altLang="en-US" sz="1200" b="1" u="sng" dirty="0">
                <a:solidFill>
                  <a:schemeClr val="accent3">
                    <a:lumMod val="50000"/>
                  </a:schemeClr>
                </a:solidFill>
                <a:latin typeface="メイリオ" panose="020B0604030504040204" pitchFamily="50" charset="-128"/>
                <a:ea typeface="メイリオ" panose="020B0604030504040204" pitchFamily="50" charset="-128"/>
              </a:rPr>
              <a:t>都道府県、</a:t>
            </a:r>
            <a:r>
              <a:rPr kumimoji="1" lang="en-US" altLang="ja-JP" sz="1200" b="1" u="sng" dirty="0">
                <a:solidFill>
                  <a:schemeClr val="accent3">
                    <a:lumMod val="50000"/>
                  </a:schemeClr>
                </a:solidFill>
                <a:latin typeface="メイリオ" panose="020B0604030504040204" pitchFamily="50" charset="-128"/>
                <a:ea typeface="メイリオ" panose="020B0604030504040204" pitchFamily="50" charset="-128"/>
              </a:rPr>
              <a:t>48</a:t>
            </a:r>
            <a:r>
              <a:rPr kumimoji="1" lang="ja-JP" altLang="en-US" sz="1200" b="1" u="sng" dirty="0">
                <a:solidFill>
                  <a:schemeClr val="accent3">
                    <a:lumMod val="50000"/>
                  </a:schemeClr>
                </a:solidFill>
                <a:latin typeface="メイリオ" panose="020B0604030504040204" pitchFamily="50" charset="-128"/>
                <a:ea typeface="メイリオ" panose="020B0604030504040204" pitchFamily="50" charset="-128"/>
              </a:rPr>
              <a:t>市町村</a:t>
            </a:r>
            <a:r>
              <a:rPr kumimoji="1" lang="ja-JP" altLang="en-US" sz="1200" b="1" dirty="0">
                <a:solidFill>
                  <a:schemeClr val="accent3">
                    <a:lumMod val="50000"/>
                  </a:schemeClr>
                </a:solidFill>
                <a:latin typeface="メイリオ" panose="020B0604030504040204" pitchFamily="50" charset="-128"/>
                <a:ea typeface="メイリオ" panose="020B0604030504040204" pitchFamily="50" charset="-128"/>
              </a:rPr>
              <a:t>が連携して設立</a:t>
            </a:r>
            <a:endParaRPr kumimoji="1" lang="en-US" altLang="ja-JP" sz="1200" b="1" dirty="0">
              <a:solidFill>
                <a:schemeClr val="accent3">
                  <a:lumMod val="50000"/>
                </a:schemeClr>
              </a:solidFill>
              <a:latin typeface="メイリオ" panose="020B0604030504040204" pitchFamily="50" charset="-128"/>
              <a:ea typeface="メイリオ" panose="020B0604030504040204" pitchFamily="50" charset="-128"/>
            </a:endParaRPr>
          </a:p>
          <a:p>
            <a:pPr marL="171450" indent="-171450" algn="just">
              <a:spcAft>
                <a:spcPts val="300"/>
              </a:spcAft>
              <a:buFont typeface="Arial" panose="020B0604020202020204" pitchFamily="34" charset="0"/>
              <a:buChar char="•"/>
            </a:pPr>
            <a:r>
              <a:rPr kumimoji="1" lang="ja-JP" altLang="en-US" sz="1200" b="1" dirty="0">
                <a:solidFill>
                  <a:schemeClr val="accent3">
                    <a:lumMod val="50000"/>
                  </a:schemeClr>
                </a:solidFill>
                <a:latin typeface="メイリオ" panose="020B0604030504040204" pitchFamily="50" charset="-128"/>
                <a:ea typeface="メイリオ" panose="020B0604030504040204" pitchFamily="50" charset="-128"/>
              </a:rPr>
              <a:t>産地から利用を担う一般企業までを結ぶネットワーク</a:t>
            </a:r>
            <a:endParaRPr kumimoji="1" lang="en-US" altLang="ja-JP" sz="1200" b="1" dirty="0">
              <a:solidFill>
                <a:schemeClr val="accent3">
                  <a:lumMod val="50000"/>
                </a:schemeClr>
              </a:solidFill>
              <a:latin typeface="メイリオ" panose="020B0604030504040204" pitchFamily="50" charset="-128"/>
              <a:ea typeface="メイリオ" panose="020B0604030504040204" pitchFamily="50" charset="-128"/>
            </a:endParaRPr>
          </a:p>
          <a:p>
            <a:pPr marL="171450" indent="-171450" algn="just">
              <a:spcAft>
                <a:spcPts val="300"/>
              </a:spcAft>
              <a:buFont typeface="Arial" panose="020B0604020202020204" pitchFamily="34" charset="0"/>
              <a:buChar char="•"/>
            </a:pPr>
            <a:r>
              <a:rPr kumimoji="1" lang="ja-JP" altLang="en-US" sz="1200" b="1" dirty="0">
                <a:solidFill>
                  <a:schemeClr val="accent3">
                    <a:lumMod val="50000"/>
                  </a:schemeClr>
                </a:solidFill>
                <a:latin typeface="メイリオ" panose="020B0604030504040204" pitchFamily="50" charset="-128"/>
                <a:ea typeface="メイリオ" panose="020B0604030504040204" pitchFamily="50" charset="-128"/>
              </a:rPr>
              <a:t>セミナー・視察などによる経営者の理解醸成の促進</a:t>
            </a:r>
            <a:endParaRPr kumimoji="1" lang="en-US" altLang="ja-JP" sz="1200" b="1" dirty="0">
              <a:solidFill>
                <a:schemeClr val="accent3">
                  <a:lumMod val="50000"/>
                </a:schemeClr>
              </a:solidFill>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37F9B354-3100-4D9E-B9D1-CEC33E78533E}"/>
              </a:ext>
            </a:extLst>
          </p:cNvPr>
          <p:cNvSpPr/>
          <p:nvPr/>
        </p:nvSpPr>
        <p:spPr>
          <a:xfrm>
            <a:off x="4923689" y="5504151"/>
            <a:ext cx="4071815" cy="738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spcAft>
                <a:spcPts val="300"/>
              </a:spcAft>
              <a:buFont typeface="Arial" panose="020B0604020202020204" pitchFamily="34" charset="0"/>
              <a:buChar char="•"/>
            </a:pPr>
            <a:r>
              <a:rPr kumimoji="1" lang="ja-JP" altLang="en-US" sz="1200" b="1" dirty="0">
                <a:solidFill>
                  <a:schemeClr val="accent3">
                    <a:lumMod val="50000"/>
                  </a:schemeClr>
                </a:solidFill>
                <a:latin typeface="メイリオ" panose="020B0604030504040204" pitchFamily="50" charset="-128"/>
                <a:ea typeface="メイリオ" panose="020B0604030504040204" pitchFamily="50" charset="-128"/>
              </a:rPr>
              <a:t>企業と自治体の接点として、協働できる項目を整理</a:t>
            </a:r>
            <a:endParaRPr kumimoji="1" lang="en-US" altLang="ja-JP" sz="1200" b="1" dirty="0">
              <a:solidFill>
                <a:schemeClr val="accent3">
                  <a:lumMod val="50000"/>
                </a:schemeClr>
              </a:solidFill>
              <a:latin typeface="メイリオ" panose="020B0604030504040204" pitchFamily="50" charset="-128"/>
              <a:ea typeface="メイリオ" panose="020B0604030504040204" pitchFamily="50" charset="-128"/>
            </a:endParaRPr>
          </a:p>
          <a:p>
            <a:pPr marL="171450" indent="-171450" algn="just">
              <a:spcAft>
                <a:spcPts val="300"/>
              </a:spcAft>
              <a:buFont typeface="Arial" panose="020B0604020202020204" pitchFamily="34" charset="0"/>
              <a:buChar char="•"/>
            </a:pPr>
            <a:r>
              <a:rPr kumimoji="1" lang="ja-JP" altLang="en-US" sz="1200" b="1" u="sng" dirty="0">
                <a:solidFill>
                  <a:schemeClr val="accent3">
                    <a:lumMod val="50000"/>
                  </a:schemeClr>
                </a:solidFill>
                <a:latin typeface="メイリオ" panose="020B0604030504040204" pitchFamily="50" charset="-128"/>
                <a:ea typeface="メイリオ" panose="020B0604030504040204" pitchFamily="50" charset="-128"/>
              </a:rPr>
              <a:t>志ある自治体と協働し、</a:t>
            </a:r>
            <a:r>
              <a:rPr kumimoji="1" lang="ja-JP" altLang="en-US" sz="1200" b="1" dirty="0">
                <a:solidFill>
                  <a:schemeClr val="accent3">
                    <a:lumMod val="50000"/>
                  </a:schemeClr>
                </a:solidFill>
                <a:latin typeface="メイリオ" panose="020B0604030504040204" pitchFamily="50" charset="-128"/>
                <a:ea typeface="メイリオ" panose="020B0604030504040204" pitchFamily="50" charset="-128"/>
              </a:rPr>
              <a:t>人的交流などを実践していく</a:t>
            </a:r>
            <a:endParaRPr kumimoji="1" lang="en-US" altLang="ja-JP" sz="1200" b="1" dirty="0">
              <a:solidFill>
                <a:schemeClr val="accent3">
                  <a:lumMod val="50000"/>
                </a:schemeClr>
              </a:solidFill>
              <a:latin typeface="メイリオ" panose="020B0604030504040204" pitchFamily="50" charset="-128"/>
              <a:ea typeface="メイリオ" panose="020B0604030504040204" pitchFamily="50" charset="-128"/>
            </a:endParaRPr>
          </a:p>
        </p:txBody>
      </p:sp>
      <p:cxnSp>
        <p:nvCxnSpPr>
          <p:cNvPr id="25" name="直線コネクタ 24">
            <a:extLst>
              <a:ext uri="{FF2B5EF4-FFF2-40B4-BE49-F238E27FC236}">
                <a16:creationId xmlns:a16="http://schemas.microsoft.com/office/drawing/2014/main" id="{0BBC9162-7D6B-4751-811F-9F8684E93704}"/>
              </a:ext>
            </a:extLst>
          </p:cNvPr>
          <p:cNvCxnSpPr>
            <a:cxnSpLocks/>
          </p:cNvCxnSpPr>
          <p:nvPr/>
        </p:nvCxnSpPr>
        <p:spPr>
          <a:xfrm>
            <a:off x="171938" y="3206764"/>
            <a:ext cx="8759616" cy="23693"/>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59481B55-B6B0-4ABA-80CB-CC725C41B0D5}"/>
              </a:ext>
            </a:extLst>
          </p:cNvPr>
          <p:cNvCxnSpPr>
            <a:cxnSpLocks/>
          </p:cNvCxnSpPr>
          <p:nvPr/>
        </p:nvCxnSpPr>
        <p:spPr>
          <a:xfrm>
            <a:off x="157023" y="4320170"/>
            <a:ext cx="8759616" cy="23693"/>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11143618-8C38-4E08-ABE3-88A7031E2A7F}"/>
              </a:ext>
            </a:extLst>
          </p:cNvPr>
          <p:cNvCxnSpPr>
            <a:cxnSpLocks/>
          </p:cNvCxnSpPr>
          <p:nvPr/>
        </p:nvCxnSpPr>
        <p:spPr>
          <a:xfrm>
            <a:off x="157023" y="5417150"/>
            <a:ext cx="8759616" cy="23693"/>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3" name="大かっこ 2">
            <a:extLst>
              <a:ext uri="{FF2B5EF4-FFF2-40B4-BE49-F238E27FC236}">
                <a16:creationId xmlns:a16="http://schemas.microsoft.com/office/drawing/2014/main" id="{313FB260-9EE0-4443-8EB4-0E966963D536}"/>
              </a:ext>
            </a:extLst>
          </p:cNvPr>
          <p:cNvSpPr/>
          <p:nvPr/>
        </p:nvSpPr>
        <p:spPr>
          <a:xfrm>
            <a:off x="70338" y="5504151"/>
            <a:ext cx="8861216" cy="801803"/>
          </a:xfrm>
          <a:prstGeom prst="bracketPair">
            <a:avLst>
              <a:gd name="adj" fmla="val 11083"/>
            </a:avLst>
          </a:prstGeom>
          <a:ln w="63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D7A41FA5-2197-4EF1-AB95-883FF38E53C4}"/>
              </a:ext>
            </a:extLst>
          </p:cNvPr>
          <p:cNvSpPr>
            <a:spLocks noGrp="1"/>
          </p:cNvSpPr>
          <p:nvPr>
            <p:ph type="sldNum" sz="quarter" idx="12"/>
          </p:nvPr>
        </p:nvSpPr>
        <p:spPr/>
        <p:txBody>
          <a:bodyPr/>
          <a:lstStyle/>
          <a:p>
            <a:fld id="{A17E4683-2AE7-4126-8141-11924887EE58}" type="slidenum">
              <a:rPr kumimoji="1" lang="ja-JP" altLang="en-US" smtClean="0"/>
              <a:t>2</a:t>
            </a:fld>
            <a:endParaRPr kumimoji="1" lang="ja-JP" altLang="en-US"/>
          </a:p>
        </p:txBody>
      </p:sp>
    </p:spTree>
    <p:extLst>
      <p:ext uri="{BB962C8B-B14F-4D97-AF65-F5344CB8AC3E}">
        <p14:creationId xmlns:p14="http://schemas.microsoft.com/office/powerpoint/2010/main" val="2755275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718324-EB3C-404D-A906-3454B8F4CF21}"/>
              </a:ext>
            </a:extLst>
          </p:cNvPr>
          <p:cNvSpPr>
            <a:spLocks noGrp="1"/>
          </p:cNvSpPr>
          <p:nvPr>
            <p:ph type="title"/>
          </p:nvPr>
        </p:nvSpPr>
        <p:spPr>
          <a:xfrm>
            <a:off x="822960" y="286605"/>
            <a:ext cx="7543800" cy="643294"/>
          </a:xfrm>
        </p:spPr>
        <p:txBody>
          <a:bodyPr/>
          <a:lstStyle/>
          <a:p>
            <a:r>
              <a:rPr lang="ja-JP" altLang="en-US" dirty="0">
                <a:solidFill>
                  <a:schemeClr val="accent3">
                    <a:lumMod val="50000"/>
                  </a:schemeClr>
                </a:solidFill>
                <a:cs typeface="メイリオ" panose="020B0604030504040204" pitchFamily="50" charset="-128"/>
              </a:rPr>
              <a:t>提言 </a:t>
            </a:r>
            <a:r>
              <a:rPr lang="ja-JP" altLang="en-US" dirty="0">
                <a:solidFill>
                  <a:schemeClr val="accent3">
                    <a:lumMod val="50000"/>
                  </a:schemeClr>
                </a:solidFill>
              </a:rPr>
              <a:t>“需要サイドからの”林業改革</a:t>
            </a:r>
            <a:endParaRPr kumimoji="1" lang="ja-JP" altLang="en-US" dirty="0"/>
          </a:p>
        </p:txBody>
      </p:sp>
      <p:sp>
        <p:nvSpPr>
          <p:cNvPr id="4" name="テキスト ボックス 3">
            <a:extLst>
              <a:ext uri="{FF2B5EF4-FFF2-40B4-BE49-F238E27FC236}">
                <a16:creationId xmlns:a16="http://schemas.microsoft.com/office/drawing/2014/main" id="{EF48909B-FD9A-4114-863E-6C145006A27A}"/>
              </a:ext>
            </a:extLst>
          </p:cNvPr>
          <p:cNvSpPr txBox="1"/>
          <p:nvPr/>
        </p:nvSpPr>
        <p:spPr>
          <a:xfrm>
            <a:off x="530198" y="1268290"/>
            <a:ext cx="8362282" cy="111569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180000" indent="-180000">
              <a:spcBef>
                <a:spcPts val="300"/>
              </a:spcBef>
              <a:buFont typeface="Arial" panose="020B0604020202020204" pitchFamily="34" charset="0"/>
              <a:buChar char="•"/>
              <a:defRPr sz="1600">
                <a:latin typeface="ＭＳ ゴシック" panose="020B0609070205080204" pitchFamily="49" charset="-128"/>
                <a:ea typeface="ＭＳ ゴシック" panose="020B0609070205080204" pitchFamily="49" charset="-128"/>
                <a:cs typeface="メイリオ" panose="020B0604030504040204" pitchFamily="50" charset="-128"/>
              </a:defRPr>
            </a:lvl1pPr>
          </a:lstStyle>
          <a:p>
            <a:r>
              <a:rPr lang="ja-JP" altLang="en-US" dirty="0"/>
              <a:t>地域を支える産業として林業に着目し、都市部の商業・オフィルビルに国産材を積極的に利用することで、供給サイドの生産性向上やコストダウンを促進</a:t>
            </a:r>
            <a:endParaRPr lang="en-US" altLang="ja-JP" dirty="0"/>
          </a:p>
          <a:p>
            <a:r>
              <a:rPr lang="ja-JP" altLang="en-US" dirty="0"/>
              <a:t>都市と地方を経済的に結び付け、林業の稼ぐ力を高めることで、地方に若者の雇用機会を生み、持続可能な森林資源の管理・育成に繋げる</a:t>
            </a:r>
            <a:endParaRPr lang="en-US" altLang="ja-JP" dirty="0"/>
          </a:p>
        </p:txBody>
      </p:sp>
      <p:sp>
        <p:nvSpPr>
          <p:cNvPr id="5" name="正方形/長方形 4">
            <a:extLst>
              <a:ext uri="{FF2B5EF4-FFF2-40B4-BE49-F238E27FC236}">
                <a16:creationId xmlns:a16="http://schemas.microsoft.com/office/drawing/2014/main" id="{A40FAB19-97E5-4E7B-9C7A-15B95E146FB1}"/>
              </a:ext>
            </a:extLst>
          </p:cNvPr>
          <p:cNvSpPr/>
          <p:nvPr/>
        </p:nvSpPr>
        <p:spPr>
          <a:xfrm>
            <a:off x="1115536" y="2608683"/>
            <a:ext cx="8028464" cy="3262432"/>
          </a:xfrm>
          <a:prstGeom prst="rect">
            <a:avLst/>
          </a:prstGeom>
        </p:spPr>
        <p:txBody>
          <a:bodyPr wrap="square">
            <a:spAutoFit/>
          </a:bodyPr>
          <a:lstStyle/>
          <a:p>
            <a:pPr>
              <a:spcBef>
                <a:spcPts val="1200"/>
              </a:spcBef>
            </a:pPr>
            <a:r>
              <a:rPr lang="ja-JP" altLang="en-US" sz="1600" dirty="0">
                <a:latin typeface="ＭＳ ゴシック" panose="020B0609070205080204" pitchFamily="49" charset="-128"/>
                <a:ea typeface="ＭＳ ゴシック" panose="020B0609070205080204" pitchFamily="49" charset="-128"/>
              </a:rPr>
              <a:t>（</a:t>
            </a:r>
            <a:r>
              <a:rPr lang="en-US" altLang="ja-JP" sz="1600" dirty="0">
                <a:latin typeface="ＭＳ ゴシック" panose="020B0609070205080204" pitchFamily="49" charset="-128"/>
                <a:ea typeface="ＭＳ ゴシック" panose="020B0609070205080204" pitchFamily="49" charset="-128"/>
              </a:rPr>
              <a:t>1</a:t>
            </a:r>
            <a:r>
              <a:rPr lang="ja-JP" altLang="en-US" sz="1600" dirty="0">
                <a:latin typeface="ＭＳ ゴシック" panose="020B0609070205080204" pitchFamily="49" charset="-128"/>
                <a:ea typeface="ＭＳ ゴシック" panose="020B0609070205080204" pitchFamily="49" charset="-128"/>
              </a:rPr>
              <a:t>）経営者自ら、木を使うことの環境への効果や従業員への効能について理解する。</a:t>
            </a:r>
          </a:p>
          <a:p>
            <a:r>
              <a:rPr lang="ja-JP" altLang="en-US" sz="1600" dirty="0">
                <a:latin typeface="ＭＳ ゴシック" panose="020B0609070205080204" pitchFamily="49" charset="-128"/>
                <a:ea typeface="ＭＳ ゴシック" panose="020B0609070205080204" pitchFamily="49" charset="-128"/>
              </a:rPr>
              <a:t>（</a:t>
            </a:r>
            <a:r>
              <a:rPr lang="en-US" altLang="ja-JP" sz="1600" dirty="0">
                <a:latin typeface="ＭＳ ゴシック" panose="020B0609070205080204" pitchFamily="49" charset="-128"/>
                <a:ea typeface="ＭＳ ゴシック" panose="020B0609070205080204" pitchFamily="49" charset="-128"/>
              </a:rPr>
              <a:t>2</a:t>
            </a:r>
            <a:r>
              <a:rPr lang="ja-JP" altLang="en-US" sz="1600" dirty="0">
                <a:latin typeface="ＭＳ ゴシック" panose="020B0609070205080204" pitchFamily="49" charset="-128"/>
                <a:ea typeface="ＭＳ ゴシック" panose="020B0609070205080204" pitchFamily="49" charset="-128"/>
              </a:rPr>
              <a:t>）自社物件（構造材・内装等）について、国産材の利用拡大を図る。</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a:t>
            </a:r>
            <a:r>
              <a:rPr lang="en-US" altLang="ja-JP" sz="1600" dirty="0">
                <a:latin typeface="ＭＳ ゴシック" panose="020B0609070205080204" pitchFamily="49" charset="-128"/>
                <a:ea typeface="ＭＳ ゴシック" panose="020B0609070205080204" pitchFamily="49" charset="-128"/>
              </a:rPr>
              <a:t>3</a:t>
            </a:r>
            <a:r>
              <a:rPr lang="ja-JP" altLang="en-US" sz="1600" dirty="0">
                <a:latin typeface="ＭＳ ゴシック" panose="020B0609070205080204" pitchFamily="49" charset="-128"/>
                <a:ea typeface="ＭＳ ゴシック" panose="020B0609070205080204" pitchFamily="49" charset="-128"/>
              </a:rPr>
              <a:t>）国民の間に、国産材利用に向けた共感・ムーブメントを醸成する。</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a:t>
            </a:r>
            <a:r>
              <a:rPr lang="en-US" altLang="ja-JP" sz="1600" dirty="0">
                <a:latin typeface="ＭＳ ゴシック" panose="020B0609070205080204" pitchFamily="49" charset="-128"/>
                <a:ea typeface="ＭＳ ゴシック" panose="020B0609070205080204" pitchFamily="49" charset="-128"/>
              </a:rPr>
              <a:t>4</a:t>
            </a:r>
            <a:r>
              <a:rPr lang="ja-JP" altLang="en-US" sz="1600" dirty="0">
                <a:latin typeface="ＭＳ ゴシック" panose="020B0609070205080204" pitchFamily="49" charset="-128"/>
                <a:ea typeface="ＭＳ ゴシック" panose="020B0609070205080204" pitchFamily="49" charset="-128"/>
              </a:rPr>
              <a:t>）経済同友会として、</a:t>
            </a:r>
            <a:r>
              <a:rPr lang="ja-JP" altLang="en-US" sz="1600" u="sng" dirty="0">
                <a:latin typeface="ＭＳ ゴシック" panose="020B0609070205080204" pitchFamily="49" charset="-128"/>
                <a:ea typeface="ＭＳ ゴシック" panose="020B0609070205080204" pitchFamily="49" charset="-128"/>
              </a:rPr>
              <a:t>木造建築に対する理解度向上や意識改革の機会を設ける</a:t>
            </a:r>
            <a:r>
              <a:rPr lang="ja-JP" altLang="en-US" sz="1600" dirty="0">
                <a:latin typeface="ＭＳ ゴシック" panose="020B0609070205080204" pitchFamily="49" charset="-128"/>
                <a:ea typeface="ＭＳ ゴシック" panose="020B0609070205080204" pitchFamily="49" charset="-128"/>
              </a:rPr>
              <a:t>。</a:t>
            </a:r>
          </a:p>
          <a:p>
            <a:pPr>
              <a:spcBef>
                <a:spcPts val="1200"/>
              </a:spcBef>
            </a:pPr>
            <a:r>
              <a:rPr lang="ja-JP" altLang="en-US" sz="1600" dirty="0">
                <a:latin typeface="ＭＳ ゴシック" panose="020B0609070205080204" pitchFamily="49" charset="-128"/>
                <a:ea typeface="ＭＳ ゴシック" panose="020B0609070205080204" pitchFamily="49" charset="-128"/>
              </a:rPr>
              <a:t>（</a:t>
            </a:r>
            <a:r>
              <a:rPr lang="en-US" altLang="ja-JP" sz="1600" dirty="0">
                <a:latin typeface="ＭＳ ゴシック" panose="020B0609070205080204" pitchFamily="49" charset="-128"/>
                <a:ea typeface="ＭＳ ゴシック" panose="020B0609070205080204" pitchFamily="49" charset="-128"/>
              </a:rPr>
              <a:t>1</a:t>
            </a:r>
            <a:r>
              <a:rPr lang="ja-JP" altLang="en-US" sz="1600" dirty="0">
                <a:latin typeface="ＭＳ ゴシック" panose="020B0609070205080204" pitchFamily="49" charset="-128"/>
                <a:ea typeface="ＭＳ ゴシック" panose="020B0609070205080204" pitchFamily="49" charset="-128"/>
              </a:rPr>
              <a:t>）先端デジタル技術を用いた木造建築モデルを創造する。</a:t>
            </a:r>
          </a:p>
          <a:p>
            <a:r>
              <a:rPr lang="ja-JP" altLang="en-US" sz="1600" dirty="0">
                <a:latin typeface="ＭＳ ゴシック" panose="020B0609070205080204" pitchFamily="49" charset="-128"/>
                <a:ea typeface="ＭＳ ゴシック" panose="020B0609070205080204" pitchFamily="49" charset="-128"/>
              </a:rPr>
              <a:t>（</a:t>
            </a:r>
            <a:r>
              <a:rPr lang="en-US" altLang="ja-JP" sz="1600" dirty="0">
                <a:latin typeface="ＭＳ ゴシック" panose="020B0609070205080204" pitchFamily="49" charset="-128"/>
                <a:ea typeface="ＭＳ ゴシック" panose="020B0609070205080204" pitchFamily="49" charset="-128"/>
              </a:rPr>
              <a:t>2</a:t>
            </a:r>
            <a:r>
              <a:rPr lang="ja-JP" altLang="en-US" sz="1600" dirty="0">
                <a:latin typeface="ＭＳ ゴシック" panose="020B0609070205080204" pitchFamily="49" charset="-128"/>
                <a:ea typeface="ＭＳ ゴシック" panose="020B0609070205080204" pitchFamily="49" charset="-128"/>
              </a:rPr>
              <a:t>）木造の持つ施工上のメリット・デメリットを見える化し、横展開を図る。</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a:t>
            </a:r>
            <a:r>
              <a:rPr lang="en-US" altLang="ja-JP" sz="1600" dirty="0">
                <a:latin typeface="ＭＳ ゴシック" panose="020B0609070205080204" pitchFamily="49" charset="-128"/>
                <a:ea typeface="ＭＳ ゴシック" panose="020B0609070205080204" pitchFamily="49" charset="-128"/>
              </a:rPr>
              <a:t>3</a:t>
            </a:r>
            <a:r>
              <a:rPr lang="ja-JP" altLang="en-US" sz="1600" dirty="0">
                <a:latin typeface="ＭＳ ゴシック" panose="020B0609070205080204" pitchFamily="49" charset="-128"/>
                <a:ea typeface="ＭＳ ゴシック" panose="020B0609070205080204" pitchFamily="49" charset="-128"/>
              </a:rPr>
              <a:t>）林業サイクル全体に関わる人材の育成・輩出に、垣根を越えて取り組む。</a:t>
            </a:r>
          </a:p>
          <a:p>
            <a:pPr>
              <a:spcBef>
                <a:spcPts val="1200"/>
              </a:spcBef>
            </a:pPr>
            <a:r>
              <a:rPr lang="ja-JP" altLang="en-US" sz="1600" dirty="0">
                <a:latin typeface="ＭＳ ゴシック" panose="020B0609070205080204" pitchFamily="49" charset="-128"/>
                <a:ea typeface="ＭＳ ゴシック" panose="020B0609070205080204" pitchFamily="49" charset="-128"/>
              </a:rPr>
              <a:t>（</a:t>
            </a:r>
            <a:r>
              <a:rPr lang="en-US" altLang="ja-JP" sz="1600" dirty="0">
                <a:latin typeface="ＭＳ ゴシック" panose="020B0609070205080204" pitchFamily="49" charset="-128"/>
                <a:ea typeface="ＭＳ ゴシック" panose="020B0609070205080204" pitchFamily="49" charset="-128"/>
              </a:rPr>
              <a:t>1</a:t>
            </a:r>
            <a:r>
              <a:rPr lang="ja-JP" altLang="en-US" sz="1600" dirty="0">
                <a:latin typeface="ＭＳ ゴシック" panose="020B0609070205080204" pitchFamily="49" charset="-128"/>
                <a:ea typeface="ＭＳ ゴシック" panose="020B0609070205080204" pitchFamily="49" charset="-128"/>
              </a:rPr>
              <a:t>）</a:t>
            </a:r>
            <a:r>
              <a:rPr lang="en-US" altLang="ja-JP" sz="1600" dirty="0">
                <a:latin typeface="ＭＳ ゴシック" panose="020B0609070205080204" pitchFamily="49" charset="-128"/>
                <a:ea typeface="ＭＳ ゴシック" panose="020B0609070205080204" pitchFamily="49" charset="-128"/>
              </a:rPr>
              <a:t>IoT</a:t>
            </a:r>
            <a:r>
              <a:rPr lang="ja-JP" altLang="en-US" sz="1600" dirty="0">
                <a:latin typeface="ＭＳ ゴシック" panose="020B0609070205080204" pitchFamily="49" charset="-128"/>
                <a:ea typeface="ＭＳ ゴシック" panose="020B0609070205080204" pitchFamily="49" charset="-128"/>
              </a:rPr>
              <a:t>などの先進技術の活用とオープンイノベーションで生産性を高めていく。</a:t>
            </a:r>
          </a:p>
          <a:p>
            <a:r>
              <a:rPr lang="ja-JP" altLang="en-US" sz="1600" dirty="0">
                <a:latin typeface="ＭＳ ゴシック" panose="020B0609070205080204" pitchFamily="49" charset="-128"/>
                <a:ea typeface="ＭＳ ゴシック" panose="020B0609070205080204" pitchFamily="49" charset="-128"/>
              </a:rPr>
              <a:t>（</a:t>
            </a:r>
            <a:r>
              <a:rPr lang="en-US" altLang="ja-JP" sz="1600" dirty="0">
                <a:latin typeface="ＭＳ ゴシック" panose="020B0609070205080204" pitchFamily="49" charset="-128"/>
                <a:ea typeface="ＭＳ ゴシック" panose="020B0609070205080204" pitchFamily="49" charset="-128"/>
              </a:rPr>
              <a:t>2</a:t>
            </a:r>
            <a:r>
              <a:rPr lang="ja-JP" altLang="en-US" sz="1600" dirty="0">
                <a:latin typeface="ＭＳ ゴシック" panose="020B0609070205080204" pitchFamily="49" charset="-128"/>
                <a:ea typeface="ＭＳ ゴシック" panose="020B0609070205080204" pitchFamily="49" charset="-128"/>
              </a:rPr>
              <a:t>）国産材の需要拡大に速やかに対応できるよう、先を見据えた設備投資を行う。</a:t>
            </a:r>
            <a:endParaRPr lang="en-US" altLang="ja-JP" sz="1600" dirty="0">
              <a:latin typeface="ＭＳ ゴシック" panose="020B0609070205080204" pitchFamily="49" charset="-128"/>
              <a:ea typeface="ＭＳ ゴシック" panose="020B0609070205080204" pitchFamily="49" charset="-128"/>
            </a:endParaRPr>
          </a:p>
          <a:p>
            <a:pPr>
              <a:spcBef>
                <a:spcPts val="1200"/>
              </a:spcBef>
            </a:pPr>
            <a:r>
              <a:rPr lang="ja-JP" altLang="en-US" sz="1600" dirty="0">
                <a:latin typeface="ＭＳ ゴシック" panose="020B0609070205080204" pitchFamily="49" charset="-128"/>
                <a:ea typeface="ＭＳ ゴシック" panose="020B0609070205080204" pitchFamily="49" charset="-128"/>
              </a:rPr>
              <a:t>（</a:t>
            </a:r>
            <a:r>
              <a:rPr lang="en-US" altLang="ja-JP" sz="1600" dirty="0">
                <a:latin typeface="ＭＳ ゴシック" panose="020B0609070205080204" pitchFamily="49" charset="-128"/>
                <a:ea typeface="ＭＳ ゴシック" panose="020B0609070205080204" pitchFamily="49" charset="-128"/>
              </a:rPr>
              <a:t>1</a:t>
            </a:r>
            <a:r>
              <a:rPr lang="ja-JP" altLang="en-US" sz="1600" dirty="0">
                <a:latin typeface="ＭＳ ゴシック" panose="020B0609070205080204" pitchFamily="49" charset="-128"/>
                <a:ea typeface="ＭＳ ゴシック" panose="020B0609070205080204" pitchFamily="49" charset="-128"/>
              </a:rPr>
              <a:t>）林業のグランドデザインを示し、イノベーション・ドリブンの改革を。</a:t>
            </a:r>
          </a:p>
          <a:p>
            <a:r>
              <a:rPr lang="ja-JP" altLang="en-US" sz="1600" dirty="0">
                <a:latin typeface="ＭＳ ゴシック" panose="020B0609070205080204" pitchFamily="49" charset="-128"/>
                <a:ea typeface="ＭＳ ゴシック" panose="020B0609070205080204" pitchFamily="49" charset="-128"/>
              </a:rPr>
              <a:t>（</a:t>
            </a:r>
            <a:r>
              <a:rPr lang="en-US" altLang="ja-JP" sz="1600" dirty="0">
                <a:latin typeface="ＭＳ ゴシック" panose="020B0609070205080204" pitchFamily="49" charset="-128"/>
                <a:ea typeface="ＭＳ ゴシック" panose="020B0609070205080204" pitchFamily="49" charset="-128"/>
              </a:rPr>
              <a:t>2</a:t>
            </a:r>
            <a:r>
              <a:rPr lang="ja-JP" altLang="en-US" sz="1600" dirty="0">
                <a:latin typeface="ＭＳ ゴシック" panose="020B0609070205080204" pitchFamily="49" charset="-128"/>
                <a:ea typeface="ＭＳ ゴシック" panose="020B0609070205080204" pitchFamily="49" charset="-128"/>
              </a:rPr>
              <a:t>）時代に即した木造建物の規制改革・制度の運用改善を。</a:t>
            </a:r>
          </a:p>
        </p:txBody>
      </p:sp>
      <p:sp>
        <p:nvSpPr>
          <p:cNvPr id="6" name="四角形: 角を丸くする 5">
            <a:extLst>
              <a:ext uri="{FF2B5EF4-FFF2-40B4-BE49-F238E27FC236}">
                <a16:creationId xmlns:a16="http://schemas.microsoft.com/office/drawing/2014/main" id="{8FF395A2-8D50-41D1-8852-CFF60A42BA5C}"/>
              </a:ext>
            </a:extLst>
          </p:cNvPr>
          <p:cNvSpPr/>
          <p:nvPr/>
        </p:nvSpPr>
        <p:spPr>
          <a:xfrm>
            <a:off x="323616" y="2705835"/>
            <a:ext cx="792000" cy="874017"/>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ja-JP" altLang="en-US" sz="1600" dirty="0">
                <a:solidFill>
                  <a:schemeClr val="bg1"/>
                </a:solidFill>
                <a:latin typeface="ＭＳ ゴシック" panose="020B0609070205080204" pitchFamily="49" charset="-128"/>
                <a:ea typeface="ＭＳ ゴシック" panose="020B0609070205080204" pitchFamily="49" charset="-128"/>
              </a:rPr>
              <a:t>企業</a:t>
            </a:r>
            <a:endParaRPr kumimoji="1" lang="en-US" altLang="ja-JP" sz="1600" dirty="0">
              <a:solidFill>
                <a:schemeClr val="bg1"/>
              </a:solidFill>
              <a:latin typeface="ＭＳ ゴシック" panose="020B0609070205080204" pitchFamily="49" charset="-128"/>
              <a:ea typeface="ＭＳ ゴシック" panose="020B0609070205080204" pitchFamily="49" charset="-128"/>
            </a:endParaRPr>
          </a:p>
          <a:p>
            <a:pPr algn="ctr"/>
            <a:r>
              <a:rPr lang="ja-JP" altLang="en-US" sz="1600" dirty="0">
                <a:solidFill>
                  <a:schemeClr val="bg1"/>
                </a:solidFill>
                <a:latin typeface="ＭＳ ゴシック" panose="020B0609070205080204" pitchFamily="49" charset="-128"/>
                <a:ea typeface="ＭＳ ゴシック" panose="020B0609070205080204" pitchFamily="49" charset="-128"/>
              </a:rPr>
              <a:t>・</a:t>
            </a:r>
            <a:endParaRPr kumimoji="1" lang="en-US" altLang="ja-JP" sz="1600" dirty="0">
              <a:solidFill>
                <a:schemeClr val="bg1"/>
              </a:solidFill>
              <a:latin typeface="ＭＳ ゴシック" panose="020B0609070205080204" pitchFamily="49" charset="-128"/>
              <a:ea typeface="ＭＳ ゴシック" panose="020B0609070205080204" pitchFamily="49" charset="-128"/>
            </a:endParaRPr>
          </a:p>
          <a:p>
            <a:pPr algn="ctr"/>
            <a:r>
              <a:rPr lang="ja-JP" altLang="en-US" sz="1600" dirty="0">
                <a:solidFill>
                  <a:schemeClr val="bg1"/>
                </a:solidFill>
                <a:latin typeface="ＭＳ ゴシック" panose="020B0609070205080204" pitchFamily="49" charset="-128"/>
                <a:ea typeface="ＭＳ ゴシック" panose="020B0609070205080204" pitchFamily="49" charset="-128"/>
              </a:rPr>
              <a:t>施主</a:t>
            </a:r>
            <a:endParaRPr kumimoji="1" lang="ja-JP" altLang="en-US" sz="1600" dirty="0">
              <a:solidFill>
                <a:schemeClr val="bg1"/>
              </a:solidFill>
              <a:latin typeface="ＭＳ ゴシック" panose="020B0609070205080204" pitchFamily="49" charset="-128"/>
              <a:ea typeface="ＭＳ ゴシック" panose="020B0609070205080204" pitchFamily="49" charset="-128"/>
            </a:endParaRPr>
          </a:p>
        </p:txBody>
      </p:sp>
      <p:cxnSp>
        <p:nvCxnSpPr>
          <p:cNvPr id="7" name="直線コネクタ 6">
            <a:extLst>
              <a:ext uri="{FF2B5EF4-FFF2-40B4-BE49-F238E27FC236}">
                <a16:creationId xmlns:a16="http://schemas.microsoft.com/office/drawing/2014/main" id="{3B04EAB5-6879-4855-B1B7-4F2E5BBBCD34}"/>
              </a:ext>
            </a:extLst>
          </p:cNvPr>
          <p:cNvCxnSpPr>
            <a:cxnSpLocks/>
          </p:cNvCxnSpPr>
          <p:nvPr/>
        </p:nvCxnSpPr>
        <p:spPr>
          <a:xfrm>
            <a:off x="1332480" y="3736005"/>
            <a:ext cx="756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四角形: 角を丸くする 7">
            <a:extLst>
              <a:ext uri="{FF2B5EF4-FFF2-40B4-BE49-F238E27FC236}">
                <a16:creationId xmlns:a16="http://schemas.microsoft.com/office/drawing/2014/main" id="{A6B7367A-CB46-4B20-85CE-780816021FBA}"/>
              </a:ext>
            </a:extLst>
          </p:cNvPr>
          <p:cNvSpPr/>
          <p:nvPr/>
        </p:nvSpPr>
        <p:spPr>
          <a:xfrm>
            <a:off x="323528" y="3786258"/>
            <a:ext cx="792000" cy="791956"/>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ja-JP" altLang="en-US" sz="1600" dirty="0">
                <a:solidFill>
                  <a:schemeClr val="bg1"/>
                </a:solidFill>
                <a:latin typeface="ＭＳ ゴシック" panose="020B0609070205080204" pitchFamily="49" charset="-128"/>
                <a:ea typeface="ＭＳ ゴシック" panose="020B0609070205080204" pitchFamily="49" charset="-128"/>
              </a:rPr>
              <a:t>設計</a:t>
            </a:r>
            <a:endParaRPr kumimoji="1" lang="en-US" altLang="ja-JP" sz="1600" dirty="0">
              <a:solidFill>
                <a:schemeClr val="bg1"/>
              </a:solidFill>
              <a:latin typeface="ＭＳ ゴシック" panose="020B0609070205080204" pitchFamily="49" charset="-128"/>
              <a:ea typeface="ＭＳ ゴシック" panose="020B0609070205080204" pitchFamily="49" charset="-128"/>
            </a:endParaRPr>
          </a:p>
          <a:p>
            <a:pPr algn="ctr"/>
            <a:r>
              <a:rPr lang="ja-JP" altLang="en-US" sz="1600" dirty="0">
                <a:solidFill>
                  <a:schemeClr val="bg1"/>
                </a:solidFill>
                <a:latin typeface="ＭＳ ゴシック" panose="020B0609070205080204" pitchFamily="49" charset="-128"/>
                <a:ea typeface="ＭＳ ゴシック" panose="020B0609070205080204" pitchFamily="49" charset="-128"/>
              </a:rPr>
              <a:t>・</a:t>
            </a:r>
            <a:endParaRPr kumimoji="1" lang="en-US" altLang="ja-JP" sz="1600" dirty="0">
              <a:solidFill>
                <a:schemeClr val="bg1"/>
              </a:solidFill>
              <a:latin typeface="ＭＳ ゴシック" panose="020B0609070205080204" pitchFamily="49" charset="-128"/>
              <a:ea typeface="ＭＳ ゴシック" panose="020B0609070205080204" pitchFamily="49" charset="-128"/>
            </a:endParaRPr>
          </a:p>
          <a:p>
            <a:pPr algn="ctr"/>
            <a:r>
              <a:rPr lang="ja-JP" altLang="en-US" sz="1600" dirty="0">
                <a:solidFill>
                  <a:schemeClr val="bg1"/>
                </a:solidFill>
                <a:latin typeface="ＭＳ ゴシック" panose="020B0609070205080204" pitchFamily="49" charset="-128"/>
                <a:ea typeface="ＭＳ ゴシック" panose="020B0609070205080204" pitchFamily="49" charset="-128"/>
              </a:rPr>
              <a:t>施工</a:t>
            </a:r>
            <a:endParaRPr kumimoji="1" lang="ja-JP" altLang="en-US" sz="1600" dirty="0">
              <a:solidFill>
                <a:schemeClr val="bg1"/>
              </a:solidFill>
              <a:latin typeface="ＭＳ ゴシック" panose="020B0609070205080204" pitchFamily="49" charset="-128"/>
              <a:ea typeface="ＭＳ ゴシック" panose="020B0609070205080204" pitchFamily="49" charset="-128"/>
            </a:endParaRPr>
          </a:p>
        </p:txBody>
      </p:sp>
      <p:sp>
        <p:nvSpPr>
          <p:cNvPr id="9" name="四角形: 角を丸くする 8">
            <a:extLst>
              <a:ext uri="{FF2B5EF4-FFF2-40B4-BE49-F238E27FC236}">
                <a16:creationId xmlns:a16="http://schemas.microsoft.com/office/drawing/2014/main" id="{7DEC3B94-4465-4536-9B46-D0201369F2ED}"/>
              </a:ext>
            </a:extLst>
          </p:cNvPr>
          <p:cNvSpPr/>
          <p:nvPr/>
        </p:nvSpPr>
        <p:spPr>
          <a:xfrm>
            <a:off x="323528" y="4697009"/>
            <a:ext cx="792000" cy="516774"/>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ja-JP" altLang="en-US" sz="1600" dirty="0">
                <a:solidFill>
                  <a:schemeClr val="bg1"/>
                </a:solidFill>
                <a:latin typeface="ＭＳ ゴシック" panose="020B0609070205080204" pitchFamily="49" charset="-128"/>
                <a:ea typeface="ＭＳ ゴシック" panose="020B0609070205080204" pitchFamily="49" charset="-128"/>
              </a:rPr>
              <a:t>自治体</a:t>
            </a:r>
            <a:endParaRPr kumimoji="1" lang="en-US" altLang="ja-JP" sz="1600" dirty="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sz="1600" dirty="0">
                <a:solidFill>
                  <a:schemeClr val="bg1"/>
                </a:solidFill>
                <a:latin typeface="ＭＳ ゴシック" panose="020B0609070205080204" pitchFamily="49" charset="-128"/>
                <a:ea typeface="ＭＳ ゴシック" panose="020B0609070205080204" pitchFamily="49" charset="-128"/>
              </a:rPr>
              <a:t>供給者</a:t>
            </a:r>
          </a:p>
        </p:txBody>
      </p:sp>
      <p:cxnSp>
        <p:nvCxnSpPr>
          <p:cNvPr id="11" name="直線コネクタ 10">
            <a:extLst>
              <a:ext uri="{FF2B5EF4-FFF2-40B4-BE49-F238E27FC236}">
                <a16:creationId xmlns:a16="http://schemas.microsoft.com/office/drawing/2014/main" id="{5BC1C317-8B2A-4321-ACEF-BED667942A14}"/>
              </a:ext>
            </a:extLst>
          </p:cNvPr>
          <p:cNvCxnSpPr>
            <a:cxnSpLocks/>
          </p:cNvCxnSpPr>
          <p:nvPr/>
        </p:nvCxnSpPr>
        <p:spPr>
          <a:xfrm>
            <a:off x="1331640" y="4616260"/>
            <a:ext cx="756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四角形: 角を丸くする 12">
            <a:extLst>
              <a:ext uri="{FF2B5EF4-FFF2-40B4-BE49-F238E27FC236}">
                <a16:creationId xmlns:a16="http://schemas.microsoft.com/office/drawing/2014/main" id="{044518BC-E273-4C33-89D3-080700033F6C}"/>
              </a:ext>
            </a:extLst>
          </p:cNvPr>
          <p:cNvSpPr/>
          <p:nvPr/>
        </p:nvSpPr>
        <p:spPr>
          <a:xfrm>
            <a:off x="323528" y="5398922"/>
            <a:ext cx="792000" cy="354394"/>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ja-JP" altLang="en-US" sz="1600" dirty="0">
                <a:solidFill>
                  <a:schemeClr val="bg1"/>
                </a:solidFill>
                <a:latin typeface="ＭＳ ゴシック" panose="020B0609070205080204" pitchFamily="49" charset="-128"/>
                <a:ea typeface="ＭＳ ゴシック" panose="020B0609070205080204" pitchFamily="49" charset="-128"/>
              </a:rPr>
              <a:t>国</a:t>
            </a:r>
          </a:p>
        </p:txBody>
      </p:sp>
      <p:sp>
        <p:nvSpPr>
          <p:cNvPr id="15" name="正方形/長方形 14">
            <a:extLst>
              <a:ext uri="{FF2B5EF4-FFF2-40B4-BE49-F238E27FC236}">
                <a16:creationId xmlns:a16="http://schemas.microsoft.com/office/drawing/2014/main" id="{C0525F7F-0633-4BDD-BC7C-5C756BF33555}"/>
              </a:ext>
            </a:extLst>
          </p:cNvPr>
          <p:cNvSpPr/>
          <p:nvPr/>
        </p:nvSpPr>
        <p:spPr>
          <a:xfrm>
            <a:off x="257908" y="1238155"/>
            <a:ext cx="8557847" cy="11814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a:extLst>
              <a:ext uri="{FF2B5EF4-FFF2-40B4-BE49-F238E27FC236}">
                <a16:creationId xmlns:a16="http://schemas.microsoft.com/office/drawing/2014/main" id="{11AD3820-6399-44CB-9262-2BD25100E06A}"/>
              </a:ext>
            </a:extLst>
          </p:cNvPr>
          <p:cNvCxnSpPr>
            <a:cxnSpLocks/>
          </p:cNvCxnSpPr>
          <p:nvPr/>
        </p:nvCxnSpPr>
        <p:spPr>
          <a:xfrm>
            <a:off x="1331520" y="5268845"/>
            <a:ext cx="756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909853A7-9A8C-4CAE-BF3A-40688DC057DC}"/>
              </a:ext>
            </a:extLst>
          </p:cNvPr>
          <p:cNvSpPr txBox="1"/>
          <p:nvPr/>
        </p:nvSpPr>
        <p:spPr>
          <a:xfrm>
            <a:off x="7075803" y="535995"/>
            <a:ext cx="165398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lang="ja-JP" altLang="en-US" sz="12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2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月発表）</a:t>
            </a:r>
            <a:endParaRPr lang="en-US" altLang="ja-JP" sz="12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a:extLst>
              <a:ext uri="{FF2B5EF4-FFF2-40B4-BE49-F238E27FC236}">
                <a16:creationId xmlns:a16="http://schemas.microsoft.com/office/drawing/2014/main" id="{CF7439CE-088A-46D4-9202-B3B6EF7DC55A}"/>
              </a:ext>
            </a:extLst>
          </p:cNvPr>
          <p:cNvSpPr/>
          <p:nvPr/>
        </p:nvSpPr>
        <p:spPr>
          <a:xfrm>
            <a:off x="2243598" y="5955488"/>
            <a:ext cx="6983984" cy="369332"/>
          </a:xfrm>
          <a:prstGeom prst="rect">
            <a:avLst/>
          </a:prstGeom>
        </p:spPr>
        <p:txBody>
          <a:bodyPr wrap="square">
            <a:spAutoFit/>
          </a:bodyPr>
          <a:lstStyle/>
          <a:p>
            <a:r>
              <a:rPr lang="ja-JP" altLang="en-US" dirty="0"/>
              <a:t>https://www.doyukai.or.jp/policyproposals/articles/2017/180322a.html</a:t>
            </a:r>
          </a:p>
        </p:txBody>
      </p:sp>
      <p:sp>
        <p:nvSpPr>
          <p:cNvPr id="3" name="スライド番号プレースホルダー 2">
            <a:extLst>
              <a:ext uri="{FF2B5EF4-FFF2-40B4-BE49-F238E27FC236}">
                <a16:creationId xmlns:a16="http://schemas.microsoft.com/office/drawing/2014/main" id="{37693F48-4EE2-4876-BF3B-257FE293F096}"/>
              </a:ext>
            </a:extLst>
          </p:cNvPr>
          <p:cNvSpPr>
            <a:spLocks noGrp="1"/>
          </p:cNvSpPr>
          <p:nvPr>
            <p:ph type="sldNum" sz="quarter" idx="12"/>
          </p:nvPr>
        </p:nvSpPr>
        <p:spPr/>
        <p:txBody>
          <a:bodyPr/>
          <a:lstStyle/>
          <a:p>
            <a:fld id="{A17E4683-2AE7-4126-8141-11924887EE58}" type="slidenum">
              <a:rPr kumimoji="1" lang="ja-JP" altLang="en-US" smtClean="0"/>
              <a:t>3</a:t>
            </a:fld>
            <a:endParaRPr kumimoji="1" lang="ja-JP" altLang="en-US"/>
          </a:p>
        </p:txBody>
      </p:sp>
    </p:spTree>
    <p:extLst>
      <p:ext uri="{BB962C8B-B14F-4D97-AF65-F5344CB8AC3E}">
        <p14:creationId xmlns:p14="http://schemas.microsoft.com/office/powerpoint/2010/main" val="942753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E9A654-1D94-4BB5-BF2C-45A3A2E063AE}"/>
              </a:ext>
            </a:extLst>
          </p:cNvPr>
          <p:cNvSpPr>
            <a:spLocks noGrp="1"/>
          </p:cNvSpPr>
          <p:nvPr>
            <p:ph type="title"/>
          </p:nvPr>
        </p:nvSpPr>
        <p:spPr/>
        <p:txBody>
          <a:bodyPr/>
          <a:lstStyle/>
          <a:p>
            <a:r>
              <a:rPr kumimoji="1" lang="ja-JP" altLang="en-US" dirty="0"/>
              <a:t>木材利用推進全国会議</a:t>
            </a:r>
          </a:p>
        </p:txBody>
      </p:sp>
      <p:pic>
        <p:nvPicPr>
          <p:cNvPr id="4" name="グラフィックス 3" descr="自宅">
            <a:extLst>
              <a:ext uri="{FF2B5EF4-FFF2-40B4-BE49-F238E27FC236}">
                <a16:creationId xmlns:a16="http://schemas.microsoft.com/office/drawing/2014/main" id="{62F3FFE0-5029-4201-9576-D4543C3EF0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16117" y="1856024"/>
            <a:ext cx="563975" cy="563975"/>
          </a:xfrm>
          <a:prstGeom prst="rect">
            <a:avLst/>
          </a:prstGeom>
        </p:spPr>
      </p:pic>
      <p:pic>
        <p:nvPicPr>
          <p:cNvPr id="5" name="グラフィックス 4" descr="もみの木">
            <a:extLst>
              <a:ext uri="{FF2B5EF4-FFF2-40B4-BE49-F238E27FC236}">
                <a16:creationId xmlns:a16="http://schemas.microsoft.com/office/drawing/2014/main" id="{A1EA1B71-FDC5-43D6-A84C-8BBCD6B6E0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4498" y="3238130"/>
            <a:ext cx="571220" cy="571220"/>
          </a:xfrm>
          <a:prstGeom prst="rect">
            <a:avLst/>
          </a:prstGeom>
        </p:spPr>
      </p:pic>
      <p:pic>
        <p:nvPicPr>
          <p:cNvPr id="6" name="グラフィックス 5" descr="落葉樹">
            <a:extLst>
              <a:ext uri="{FF2B5EF4-FFF2-40B4-BE49-F238E27FC236}">
                <a16:creationId xmlns:a16="http://schemas.microsoft.com/office/drawing/2014/main" id="{C88BB647-E342-48F7-BC5F-FD35273895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17102" y="2879327"/>
            <a:ext cx="571220" cy="571220"/>
          </a:xfrm>
          <a:prstGeom prst="rect">
            <a:avLst/>
          </a:prstGeom>
        </p:spPr>
      </p:pic>
      <p:pic>
        <p:nvPicPr>
          <p:cNvPr id="7" name="グラフィックス 6" descr="都市">
            <a:extLst>
              <a:ext uri="{FF2B5EF4-FFF2-40B4-BE49-F238E27FC236}">
                <a16:creationId xmlns:a16="http://schemas.microsoft.com/office/drawing/2014/main" id="{4D195EF6-D817-4858-9C4B-D822F49217C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50227" y="4224395"/>
            <a:ext cx="685800" cy="685800"/>
          </a:xfrm>
          <a:prstGeom prst="rect">
            <a:avLst/>
          </a:prstGeom>
        </p:spPr>
      </p:pic>
      <p:pic>
        <p:nvPicPr>
          <p:cNvPr id="8" name="グラフィックス 7" descr="ソファ">
            <a:extLst>
              <a:ext uri="{FF2B5EF4-FFF2-40B4-BE49-F238E27FC236}">
                <a16:creationId xmlns:a16="http://schemas.microsoft.com/office/drawing/2014/main" id="{E2E165A6-A49D-44E6-8AC5-01A9638E9F9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53591" y="3688762"/>
            <a:ext cx="476324" cy="476324"/>
          </a:xfrm>
          <a:prstGeom prst="rect">
            <a:avLst/>
          </a:prstGeom>
        </p:spPr>
      </p:pic>
      <p:pic>
        <p:nvPicPr>
          <p:cNvPr id="9" name="グラフィックス 8" descr="のこぎり">
            <a:extLst>
              <a:ext uri="{FF2B5EF4-FFF2-40B4-BE49-F238E27FC236}">
                <a16:creationId xmlns:a16="http://schemas.microsoft.com/office/drawing/2014/main" id="{0B549476-CFE5-4444-9368-F907DBE87E8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884120" y="3449113"/>
            <a:ext cx="685800" cy="685800"/>
          </a:xfrm>
          <a:prstGeom prst="rect">
            <a:avLst/>
          </a:prstGeom>
        </p:spPr>
      </p:pic>
      <p:pic>
        <p:nvPicPr>
          <p:cNvPr id="10" name="グラフィックス 9" descr="ハンマー">
            <a:extLst>
              <a:ext uri="{FF2B5EF4-FFF2-40B4-BE49-F238E27FC236}">
                <a16:creationId xmlns:a16="http://schemas.microsoft.com/office/drawing/2014/main" id="{477C85BF-FD2C-44A4-9BE4-39F9701AA1C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60189" y="3826820"/>
            <a:ext cx="525633" cy="525633"/>
          </a:xfrm>
          <a:prstGeom prst="rect">
            <a:avLst/>
          </a:prstGeom>
        </p:spPr>
      </p:pic>
      <p:pic>
        <p:nvPicPr>
          <p:cNvPr id="11" name="グラフィックス 10" descr="銀行">
            <a:extLst>
              <a:ext uri="{FF2B5EF4-FFF2-40B4-BE49-F238E27FC236}">
                <a16:creationId xmlns:a16="http://schemas.microsoft.com/office/drawing/2014/main" id="{8D07D07A-FA31-4CA9-8E24-8E259F2761C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238997" y="2713328"/>
            <a:ext cx="685800" cy="685800"/>
          </a:xfrm>
          <a:prstGeom prst="rect">
            <a:avLst/>
          </a:prstGeom>
        </p:spPr>
      </p:pic>
      <p:pic>
        <p:nvPicPr>
          <p:cNvPr id="12" name="グラフィックス 11" descr="線矢印: 直線">
            <a:extLst>
              <a:ext uri="{FF2B5EF4-FFF2-40B4-BE49-F238E27FC236}">
                <a16:creationId xmlns:a16="http://schemas.microsoft.com/office/drawing/2014/main" id="{1351607B-D1DA-4EFF-80C4-583C6447D4D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10800000">
            <a:off x="1866129" y="3050216"/>
            <a:ext cx="685800" cy="685800"/>
          </a:xfrm>
          <a:prstGeom prst="rect">
            <a:avLst/>
          </a:prstGeom>
        </p:spPr>
      </p:pic>
      <p:pic>
        <p:nvPicPr>
          <p:cNvPr id="13" name="グラフィックス 12" descr="役員室">
            <a:extLst>
              <a:ext uri="{FF2B5EF4-FFF2-40B4-BE49-F238E27FC236}">
                <a16:creationId xmlns:a16="http://schemas.microsoft.com/office/drawing/2014/main" id="{E50FAED9-09D2-440B-9C10-0595BDA7A138}"/>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116117" y="3410209"/>
            <a:ext cx="542641" cy="542641"/>
          </a:xfrm>
          <a:prstGeom prst="rect">
            <a:avLst/>
          </a:prstGeom>
        </p:spPr>
      </p:pic>
      <p:pic>
        <p:nvPicPr>
          <p:cNvPr id="14" name="グラフィックス 13" descr="森林の光景">
            <a:extLst>
              <a:ext uri="{FF2B5EF4-FFF2-40B4-BE49-F238E27FC236}">
                <a16:creationId xmlns:a16="http://schemas.microsoft.com/office/drawing/2014/main" id="{0725CEA8-EED8-483A-A4F0-9CAB58E586D3}"/>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84405" y="2781409"/>
            <a:ext cx="1113165" cy="1113165"/>
          </a:xfrm>
          <a:prstGeom prst="rect">
            <a:avLst/>
          </a:prstGeom>
        </p:spPr>
      </p:pic>
      <p:pic>
        <p:nvPicPr>
          <p:cNvPr id="15" name="グラフィックス 14" descr="線矢印: 直線">
            <a:extLst>
              <a:ext uri="{FF2B5EF4-FFF2-40B4-BE49-F238E27FC236}">
                <a16:creationId xmlns:a16="http://schemas.microsoft.com/office/drawing/2014/main" id="{D59C16E1-CA86-46E6-BCA2-E19CD187E87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10800000">
            <a:off x="3672809" y="3078515"/>
            <a:ext cx="685800" cy="685800"/>
          </a:xfrm>
          <a:prstGeom prst="rect">
            <a:avLst/>
          </a:prstGeom>
        </p:spPr>
      </p:pic>
      <p:pic>
        <p:nvPicPr>
          <p:cNvPr id="16" name="グラフィックス 15" descr="家">
            <a:extLst>
              <a:ext uri="{FF2B5EF4-FFF2-40B4-BE49-F238E27FC236}">
                <a16:creationId xmlns:a16="http://schemas.microsoft.com/office/drawing/2014/main" id="{BB708126-D53F-407A-8258-B58A73431361}"/>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464738" y="2117894"/>
            <a:ext cx="563975" cy="563975"/>
          </a:xfrm>
          <a:prstGeom prst="rect">
            <a:avLst/>
          </a:prstGeom>
        </p:spPr>
      </p:pic>
      <p:pic>
        <p:nvPicPr>
          <p:cNvPr id="17" name="グラフィックス 16" descr="教師">
            <a:extLst>
              <a:ext uri="{FF2B5EF4-FFF2-40B4-BE49-F238E27FC236}">
                <a16:creationId xmlns:a16="http://schemas.microsoft.com/office/drawing/2014/main" id="{29FD2EE2-AF9B-4053-85E7-B0768F1F3769}"/>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747239" y="3333026"/>
            <a:ext cx="476324" cy="476324"/>
          </a:xfrm>
          <a:prstGeom prst="rect">
            <a:avLst/>
          </a:prstGeom>
        </p:spPr>
      </p:pic>
      <p:pic>
        <p:nvPicPr>
          <p:cNvPr id="18" name="グラフィックス 17" descr="クレーン">
            <a:extLst>
              <a:ext uri="{FF2B5EF4-FFF2-40B4-BE49-F238E27FC236}">
                <a16:creationId xmlns:a16="http://schemas.microsoft.com/office/drawing/2014/main" id="{18D73259-882D-4A6B-955C-83BADFD70B6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423787" y="2879327"/>
            <a:ext cx="555987" cy="555987"/>
          </a:xfrm>
          <a:prstGeom prst="rect">
            <a:avLst/>
          </a:prstGeom>
        </p:spPr>
      </p:pic>
      <p:pic>
        <p:nvPicPr>
          <p:cNvPr id="19" name="グラフィックス 18" descr="釘">
            <a:extLst>
              <a:ext uri="{FF2B5EF4-FFF2-40B4-BE49-F238E27FC236}">
                <a16:creationId xmlns:a16="http://schemas.microsoft.com/office/drawing/2014/main" id="{A2D8E35E-12B8-49AB-BCDF-F4A865F8E1B1}"/>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4370473" y="3834137"/>
            <a:ext cx="379433" cy="379433"/>
          </a:xfrm>
          <a:prstGeom prst="rect">
            <a:avLst/>
          </a:prstGeom>
        </p:spPr>
      </p:pic>
      <p:pic>
        <p:nvPicPr>
          <p:cNvPr id="20" name="グラフィックス 19" descr="線矢印: 直線">
            <a:extLst>
              <a:ext uri="{FF2B5EF4-FFF2-40B4-BE49-F238E27FC236}">
                <a16:creationId xmlns:a16="http://schemas.microsoft.com/office/drawing/2014/main" id="{5FD78C71-6A21-4CF9-9B14-718C81D58E7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10800000">
            <a:off x="5349750" y="3078515"/>
            <a:ext cx="685800" cy="685800"/>
          </a:xfrm>
          <a:prstGeom prst="rect">
            <a:avLst/>
          </a:prstGeom>
        </p:spPr>
      </p:pic>
      <p:sp>
        <p:nvSpPr>
          <p:cNvPr id="21" name="テキスト ボックス 20">
            <a:extLst>
              <a:ext uri="{FF2B5EF4-FFF2-40B4-BE49-F238E27FC236}">
                <a16:creationId xmlns:a16="http://schemas.microsoft.com/office/drawing/2014/main" id="{9762BEB7-A449-478A-B1AD-14CAB443D95B}"/>
              </a:ext>
            </a:extLst>
          </p:cNvPr>
          <p:cNvSpPr txBox="1"/>
          <p:nvPr/>
        </p:nvSpPr>
        <p:spPr>
          <a:xfrm>
            <a:off x="570161" y="2621789"/>
            <a:ext cx="1425630" cy="253916"/>
          </a:xfrm>
          <a:prstGeom prst="rect">
            <a:avLst/>
          </a:prstGeom>
          <a:noFill/>
        </p:spPr>
        <p:txBody>
          <a:bodyPr wrap="square" rtlCol="0">
            <a:spAutoFit/>
          </a:bodyPr>
          <a:lstStyle/>
          <a:p>
            <a:pPr algn="ctr"/>
            <a:r>
              <a:rPr kumimoji="1" lang="ja-JP" altLang="en-US" sz="1050" b="1" dirty="0">
                <a:solidFill>
                  <a:schemeClr val="accent2">
                    <a:lumMod val="50000"/>
                  </a:schemeClr>
                </a:solidFill>
                <a:latin typeface="+mj-ea"/>
                <a:ea typeface="+mj-ea"/>
              </a:rPr>
              <a:t>林業（植林・伐採）</a:t>
            </a:r>
          </a:p>
        </p:txBody>
      </p:sp>
      <p:sp>
        <p:nvSpPr>
          <p:cNvPr id="22" name="テキスト ボックス 21">
            <a:extLst>
              <a:ext uri="{FF2B5EF4-FFF2-40B4-BE49-F238E27FC236}">
                <a16:creationId xmlns:a16="http://schemas.microsoft.com/office/drawing/2014/main" id="{73C9418D-5B48-4C4B-814F-C2498C2581D3}"/>
              </a:ext>
            </a:extLst>
          </p:cNvPr>
          <p:cNvSpPr txBox="1"/>
          <p:nvPr/>
        </p:nvSpPr>
        <p:spPr>
          <a:xfrm>
            <a:off x="2339339" y="2621789"/>
            <a:ext cx="1425630" cy="253916"/>
          </a:xfrm>
          <a:prstGeom prst="rect">
            <a:avLst/>
          </a:prstGeom>
          <a:noFill/>
        </p:spPr>
        <p:txBody>
          <a:bodyPr wrap="square" rtlCol="0">
            <a:spAutoFit/>
          </a:bodyPr>
          <a:lstStyle/>
          <a:p>
            <a:pPr algn="ctr"/>
            <a:r>
              <a:rPr kumimoji="1" lang="ja-JP" altLang="en-US" sz="1050" b="1" dirty="0">
                <a:solidFill>
                  <a:schemeClr val="accent2">
                    <a:lumMod val="50000"/>
                  </a:schemeClr>
                </a:solidFill>
                <a:latin typeface="+mj-ea"/>
                <a:ea typeface="+mj-ea"/>
              </a:rPr>
              <a:t>木材加工業</a:t>
            </a:r>
          </a:p>
        </p:txBody>
      </p:sp>
      <p:sp>
        <p:nvSpPr>
          <p:cNvPr id="23" name="テキスト ボックス 22">
            <a:extLst>
              <a:ext uri="{FF2B5EF4-FFF2-40B4-BE49-F238E27FC236}">
                <a16:creationId xmlns:a16="http://schemas.microsoft.com/office/drawing/2014/main" id="{0BC55996-EE1D-4ACB-89E3-B1411DAB1069}"/>
              </a:ext>
            </a:extLst>
          </p:cNvPr>
          <p:cNvSpPr txBox="1"/>
          <p:nvPr/>
        </p:nvSpPr>
        <p:spPr>
          <a:xfrm>
            <a:off x="4050977" y="2621789"/>
            <a:ext cx="1425630" cy="253916"/>
          </a:xfrm>
          <a:prstGeom prst="rect">
            <a:avLst/>
          </a:prstGeom>
          <a:noFill/>
        </p:spPr>
        <p:txBody>
          <a:bodyPr wrap="square" rtlCol="0">
            <a:spAutoFit/>
          </a:bodyPr>
          <a:lstStyle/>
          <a:p>
            <a:pPr algn="ctr"/>
            <a:r>
              <a:rPr kumimoji="1" lang="ja-JP" altLang="en-US" sz="1050" b="1" dirty="0">
                <a:solidFill>
                  <a:schemeClr val="accent2">
                    <a:lumMod val="50000"/>
                  </a:schemeClr>
                </a:solidFill>
                <a:latin typeface="+mj-ea"/>
                <a:ea typeface="+mj-ea"/>
              </a:rPr>
              <a:t>建築業・設計業</a:t>
            </a:r>
          </a:p>
        </p:txBody>
      </p:sp>
      <p:sp>
        <p:nvSpPr>
          <p:cNvPr id="24" name="テキスト ボックス 23">
            <a:extLst>
              <a:ext uri="{FF2B5EF4-FFF2-40B4-BE49-F238E27FC236}">
                <a16:creationId xmlns:a16="http://schemas.microsoft.com/office/drawing/2014/main" id="{EB7589A6-64F1-4AE3-B123-4101A72FF215}"/>
              </a:ext>
            </a:extLst>
          </p:cNvPr>
          <p:cNvSpPr txBox="1"/>
          <p:nvPr/>
        </p:nvSpPr>
        <p:spPr>
          <a:xfrm>
            <a:off x="6315898" y="1913418"/>
            <a:ext cx="1425630" cy="253916"/>
          </a:xfrm>
          <a:prstGeom prst="rect">
            <a:avLst/>
          </a:prstGeom>
          <a:noFill/>
        </p:spPr>
        <p:txBody>
          <a:bodyPr wrap="square" rtlCol="0">
            <a:spAutoFit/>
          </a:bodyPr>
          <a:lstStyle/>
          <a:p>
            <a:pPr algn="ctr"/>
            <a:r>
              <a:rPr kumimoji="1" lang="ja-JP" altLang="en-US" sz="1050" b="1" dirty="0">
                <a:solidFill>
                  <a:schemeClr val="accent2">
                    <a:lumMod val="50000"/>
                  </a:schemeClr>
                </a:solidFill>
                <a:latin typeface="+mj-ea"/>
                <a:ea typeface="+mj-ea"/>
              </a:rPr>
              <a:t>住宅</a:t>
            </a:r>
          </a:p>
        </p:txBody>
      </p:sp>
      <p:sp>
        <p:nvSpPr>
          <p:cNvPr id="25" name="テキスト ボックス 24">
            <a:extLst>
              <a:ext uri="{FF2B5EF4-FFF2-40B4-BE49-F238E27FC236}">
                <a16:creationId xmlns:a16="http://schemas.microsoft.com/office/drawing/2014/main" id="{0C591B60-5B09-4E8A-A2A3-7D2C24DEC283}"/>
              </a:ext>
            </a:extLst>
          </p:cNvPr>
          <p:cNvSpPr txBox="1"/>
          <p:nvPr/>
        </p:nvSpPr>
        <p:spPr>
          <a:xfrm>
            <a:off x="6553590" y="2741489"/>
            <a:ext cx="1190608" cy="253916"/>
          </a:xfrm>
          <a:prstGeom prst="rect">
            <a:avLst/>
          </a:prstGeom>
          <a:noFill/>
        </p:spPr>
        <p:txBody>
          <a:bodyPr wrap="square" rtlCol="0">
            <a:spAutoFit/>
          </a:bodyPr>
          <a:lstStyle/>
          <a:p>
            <a:pPr algn="ctr"/>
            <a:r>
              <a:rPr kumimoji="1" lang="ja-JP" altLang="en-US" sz="1050" b="1" dirty="0">
                <a:solidFill>
                  <a:schemeClr val="accent2">
                    <a:lumMod val="50000"/>
                  </a:schemeClr>
                </a:solidFill>
                <a:latin typeface="+mj-ea"/>
                <a:ea typeface="+mj-ea"/>
              </a:rPr>
              <a:t>公共建築</a:t>
            </a:r>
          </a:p>
        </p:txBody>
      </p:sp>
      <p:sp>
        <p:nvSpPr>
          <p:cNvPr id="26" name="テキスト ボックス 25">
            <a:extLst>
              <a:ext uri="{FF2B5EF4-FFF2-40B4-BE49-F238E27FC236}">
                <a16:creationId xmlns:a16="http://schemas.microsoft.com/office/drawing/2014/main" id="{40E66644-B981-45E2-8719-F07B09983C69}"/>
              </a:ext>
            </a:extLst>
          </p:cNvPr>
          <p:cNvSpPr txBox="1"/>
          <p:nvPr/>
        </p:nvSpPr>
        <p:spPr>
          <a:xfrm>
            <a:off x="6464738" y="3483652"/>
            <a:ext cx="1190608" cy="253916"/>
          </a:xfrm>
          <a:prstGeom prst="rect">
            <a:avLst/>
          </a:prstGeom>
          <a:noFill/>
        </p:spPr>
        <p:txBody>
          <a:bodyPr wrap="square" rtlCol="0">
            <a:spAutoFit/>
          </a:bodyPr>
          <a:lstStyle/>
          <a:p>
            <a:pPr algn="ctr"/>
            <a:r>
              <a:rPr kumimoji="1" lang="ja-JP" altLang="en-US" sz="1050" b="1" dirty="0">
                <a:solidFill>
                  <a:schemeClr val="accent2">
                    <a:lumMod val="50000"/>
                  </a:schemeClr>
                </a:solidFill>
                <a:latin typeface="+mj-ea"/>
                <a:ea typeface="+mj-ea"/>
              </a:rPr>
              <a:t>内装・家具</a:t>
            </a:r>
          </a:p>
        </p:txBody>
      </p:sp>
      <p:sp>
        <p:nvSpPr>
          <p:cNvPr id="27" name="テキスト ボックス 26">
            <a:extLst>
              <a:ext uri="{FF2B5EF4-FFF2-40B4-BE49-F238E27FC236}">
                <a16:creationId xmlns:a16="http://schemas.microsoft.com/office/drawing/2014/main" id="{141B3220-D0AC-409C-A144-14D9CD00853B}"/>
              </a:ext>
            </a:extLst>
          </p:cNvPr>
          <p:cNvSpPr txBox="1"/>
          <p:nvPr/>
        </p:nvSpPr>
        <p:spPr>
          <a:xfrm>
            <a:off x="6451560" y="4127154"/>
            <a:ext cx="1190608" cy="253916"/>
          </a:xfrm>
          <a:prstGeom prst="rect">
            <a:avLst/>
          </a:prstGeom>
          <a:noFill/>
        </p:spPr>
        <p:txBody>
          <a:bodyPr wrap="square" rtlCol="0">
            <a:spAutoFit/>
          </a:bodyPr>
          <a:lstStyle/>
          <a:p>
            <a:pPr algn="ctr"/>
            <a:r>
              <a:rPr kumimoji="1" lang="ja-JP" altLang="en-US" sz="1050" b="1" dirty="0">
                <a:solidFill>
                  <a:schemeClr val="accent2">
                    <a:lumMod val="50000"/>
                  </a:schemeClr>
                </a:solidFill>
                <a:latin typeface="+mj-ea"/>
                <a:ea typeface="+mj-ea"/>
              </a:rPr>
              <a:t>オフィスビル</a:t>
            </a:r>
          </a:p>
        </p:txBody>
      </p:sp>
      <p:pic>
        <p:nvPicPr>
          <p:cNvPr id="28" name="グラフィックス 27" descr="カスタマー レビュー">
            <a:extLst>
              <a:ext uri="{FF2B5EF4-FFF2-40B4-BE49-F238E27FC236}">
                <a16:creationId xmlns:a16="http://schemas.microsoft.com/office/drawing/2014/main" id="{DDF17A59-8F63-490E-B461-4C932483B3D1}"/>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8194669" y="3768628"/>
            <a:ext cx="685800" cy="685800"/>
          </a:xfrm>
          <a:prstGeom prst="rect">
            <a:avLst/>
          </a:prstGeom>
        </p:spPr>
      </p:pic>
      <p:sp>
        <p:nvSpPr>
          <p:cNvPr id="29" name="テキスト ボックス 28">
            <a:extLst>
              <a:ext uri="{FF2B5EF4-FFF2-40B4-BE49-F238E27FC236}">
                <a16:creationId xmlns:a16="http://schemas.microsoft.com/office/drawing/2014/main" id="{3AF993B0-2DF2-4FAE-A280-D33D03CC6B44}"/>
              </a:ext>
            </a:extLst>
          </p:cNvPr>
          <p:cNvSpPr txBox="1"/>
          <p:nvPr/>
        </p:nvSpPr>
        <p:spPr>
          <a:xfrm>
            <a:off x="7942265" y="3436128"/>
            <a:ext cx="1190608" cy="415498"/>
          </a:xfrm>
          <a:prstGeom prst="rect">
            <a:avLst/>
          </a:prstGeom>
          <a:noFill/>
        </p:spPr>
        <p:txBody>
          <a:bodyPr wrap="square" rtlCol="0">
            <a:spAutoFit/>
          </a:bodyPr>
          <a:lstStyle/>
          <a:p>
            <a:pPr algn="ctr"/>
            <a:r>
              <a:rPr kumimoji="1" lang="ja-JP" altLang="en-US" sz="1050" b="1" dirty="0">
                <a:solidFill>
                  <a:schemeClr val="accent2">
                    <a:lumMod val="50000"/>
                  </a:schemeClr>
                </a:solidFill>
                <a:latin typeface="+mj-ea"/>
                <a:ea typeface="+mj-ea"/>
              </a:rPr>
              <a:t>施工主</a:t>
            </a:r>
            <a:br>
              <a:rPr kumimoji="1" lang="en-US" altLang="ja-JP" sz="1050" b="1" dirty="0">
                <a:solidFill>
                  <a:schemeClr val="accent2">
                    <a:lumMod val="50000"/>
                  </a:schemeClr>
                </a:solidFill>
                <a:latin typeface="+mj-ea"/>
                <a:ea typeface="+mj-ea"/>
              </a:rPr>
            </a:br>
            <a:r>
              <a:rPr kumimoji="1" lang="ja-JP" altLang="en-US" sz="1050" b="1" dirty="0">
                <a:solidFill>
                  <a:schemeClr val="accent2">
                    <a:lumMod val="50000"/>
                  </a:schemeClr>
                </a:solidFill>
                <a:latin typeface="+mj-ea"/>
                <a:ea typeface="+mj-ea"/>
              </a:rPr>
              <a:t>（一般企業）</a:t>
            </a:r>
          </a:p>
        </p:txBody>
      </p:sp>
      <p:pic>
        <p:nvPicPr>
          <p:cNvPr id="30" name="グラフィックス 29" descr="元">
            <a:extLst>
              <a:ext uri="{FF2B5EF4-FFF2-40B4-BE49-F238E27FC236}">
                <a16:creationId xmlns:a16="http://schemas.microsoft.com/office/drawing/2014/main" id="{73B097CD-15EA-4B91-BF8E-C9BE451927DA}"/>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8197124" y="2847247"/>
            <a:ext cx="366225" cy="366225"/>
          </a:xfrm>
          <a:prstGeom prst="rect">
            <a:avLst/>
          </a:prstGeom>
        </p:spPr>
      </p:pic>
      <p:pic>
        <p:nvPicPr>
          <p:cNvPr id="31" name="グラフィックス 30" descr="銀行の小切手">
            <a:extLst>
              <a:ext uri="{FF2B5EF4-FFF2-40B4-BE49-F238E27FC236}">
                <a16:creationId xmlns:a16="http://schemas.microsoft.com/office/drawing/2014/main" id="{80D7356D-75E2-4DAC-835D-FFD8D686B526}"/>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8490068" y="2978996"/>
            <a:ext cx="366226" cy="366226"/>
          </a:xfrm>
          <a:prstGeom prst="rect">
            <a:avLst/>
          </a:prstGeom>
        </p:spPr>
      </p:pic>
      <p:sp>
        <p:nvSpPr>
          <p:cNvPr id="32" name="テキスト ボックス 31">
            <a:extLst>
              <a:ext uri="{FF2B5EF4-FFF2-40B4-BE49-F238E27FC236}">
                <a16:creationId xmlns:a16="http://schemas.microsoft.com/office/drawing/2014/main" id="{8C34D3B5-CEA8-4041-95E3-523B37921CCD}"/>
              </a:ext>
            </a:extLst>
          </p:cNvPr>
          <p:cNvSpPr txBox="1"/>
          <p:nvPr/>
        </p:nvSpPr>
        <p:spPr>
          <a:xfrm>
            <a:off x="7958445" y="2492284"/>
            <a:ext cx="1192643" cy="415498"/>
          </a:xfrm>
          <a:prstGeom prst="rect">
            <a:avLst/>
          </a:prstGeom>
          <a:noFill/>
        </p:spPr>
        <p:txBody>
          <a:bodyPr wrap="square" rtlCol="0">
            <a:spAutoFit/>
          </a:bodyPr>
          <a:lstStyle/>
          <a:p>
            <a:pPr algn="ctr"/>
            <a:r>
              <a:rPr kumimoji="1" lang="ja-JP" altLang="en-US" sz="1050" b="1" dirty="0">
                <a:solidFill>
                  <a:schemeClr val="accent2">
                    <a:lumMod val="50000"/>
                  </a:schemeClr>
                </a:solidFill>
                <a:latin typeface="+mj-ea"/>
                <a:ea typeface="+mj-ea"/>
              </a:rPr>
              <a:t>銀行・損保</a:t>
            </a:r>
            <a:br>
              <a:rPr kumimoji="1" lang="en-US" altLang="ja-JP" sz="1050" b="1" dirty="0">
                <a:solidFill>
                  <a:schemeClr val="accent2">
                    <a:lumMod val="50000"/>
                  </a:schemeClr>
                </a:solidFill>
                <a:latin typeface="+mj-ea"/>
                <a:ea typeface="+mj-ea"/>
              </a:rPr>
            </a:br>
            <a:r>
              <a:rPr kumimoji="1" lang="ja-JP" altLang="en-US" sz="1050" b="1" dirty="0">
                <a:solidFill>
                  <a:schemeClr val="accent2">
                    <a:lumMod val="50000"/>
                  </a:schemeClr>
                </a:solidFill>
                <a:latin typeface="+mj-ea"/>
                <a:ea typeface="+mj-ea"/>
              </a:rPr>
              <a:t>（金融機関）</a:t>
            </a:r>
          </a:p>
        </p:txBody>
      </p:sp>
      <p:pic>
        <p:nvPicPr>
          <p:cNvPr id="33" name="グラフィックス 32" descr="線矢印: 直線">
            <a:extLst>
              <a:ext uri="{FF2B5EF4-FFF2-40B4-BE49-F238E27FC236}">
                <a16:creationId xmlns:a16="http://schemas.microsoft.com/office/drawing/2014/main" id="{E2F439EB-CB60-4367-8B4C-F2129E3E0DE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455643" y="3093228"/>
            <a:ext cx="685800" cy="685800"/>
          </a:xfrm>
          <a:prstGeom prst="rect">
            <a:avLst/>
          </a:prstGeom>
        </p:spPr>
      </p:pic>
      <p:sp>
        <p:nvSpPr>
          <p:cNvPr id="34" name="四角形: 角を丸くする 33">
            <a:extLst>
              <a:ext uri="{FF2B5EF4-FFF2-40B4-BE49-F238E27FC236}">
                <a16:creationId xmlns:a16="http://schemas.microsoft.com/office/drawing/2014/main" id="{B8A9A309-51EE-41D3-950B-A204CBDF3B10}"/>
              </a:ext>
            </a:extLst>
          </p:cNvPr>
          <p:cNvSpPr/>
          <p:nvPr/>
        </p:nvSpPr>
        <p:spPr>
          <a:xfrm>
            <a:off x="508000" y="2449576"/>
            <a:ext cx="5074343" cy="1938302"/>
          </a:xfrm>
          <a:prstGeom prst="roundRect">
            <a:avLst>
              <a:gd name="adj" fmla="val 10033"/>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5" name="テキスト ボックス 34">
            <a:extLst>
              <a:ext uri="{FF2B5EF4-FFF2-40B4-BE49-F238E27FC236}">
                <a16:creationId xmlns:a16="http://schemas.microsoft.com/office/drawing/2014/main" id="{EA0DC1DE-9006-4A5C-BE08-9C46628DC107}"/>
              </a:ext>
            </a:extLst>
          </p:cNvPr>
          <p:cNvSpPr txBox="1"/>
          <p:nvPr/>
        </p:nvSpPr>
        <p:spPr>
          <a:xfrm>
            <a:off x="2036842" y="4287164"/>
            <a:ext cx="2030624" cy="253916"/>
          </a:xfrm>
          <a:prstGeom prst="rect">
            <a:avLst/>
          </a:prstGeom>
          <a:solidFill>
            <a:schemeClr val="bg1"/>
          </a:solidFill>
        </p:spPr>
        <p:txBody>
          <a:bodyPr wrap="square" rtlCol="0">
            <a:spAutoFit/>
          </a:bodyPr>
          <a:lstStyle/>
          <a:p>
            <a:pPr algn="ctr"/>
            <a:r>
              <a:rPr kumimoji="1" lang="ja-JP" altLang="en-US" sz="1050" b="1" dirty="0">
                <a:solidFill>
                  <a:schemeClr val="accent2">
                    <a:lumMod val="50000"/>
                  </a:schemeClr>
                </a:solidFill>
                <a:latin typeface="+mj-ea"/>
                <a:ea typeface="+mj-ea"/>
              </a:rPr>
              <a:t>既存のネットワーク＝供給中心</a:t>
            </a:r>
          </a:p>
        </p:txBody>
      </p:sp>
      <p:sp>
        <p:nvSpPr>
          <p:cNvPr id="36" name="四角形: 角を丸くする 35">
            <a:extLst>
              <a:ext uri="{FF2B5EF4-FFF2-40B4-BE49-F238E27FC236}">
                <a16:creationId xmlns:a16="http://schemas.microsoft.com/office/drawing/2014/main" id="{CD9500D7-37A5-434B-BF78-93113797C0BA}"/>
              </a:ext>
            </a:extLst>
          </p:cNvPr>
          <p:cNvSpPr/>
          <p:nvPr/>
        </p:nvSpPr>
        <p:spPr>
          <a:xfrm>
            <a:off x="392906" y="1843317"/>
            <a:ext cx="8643938" cy="3066878"/>
          </a:xfrm>
          <a:prstGeom prst="roundRect">
            <a:avLst>
              <a:gd name="adj" fmla="val 10033"/>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7" name="テキスト ボックス 36">
            <a:extLst>
              <a:ext uri="{FF2B5EF4-FFF2-40B4-BE49-F238E27FC236}">
                <a16:creationId xmlns:a16="http://schemas.microsoft.com/office/drawing/2014/main" id="{12D066EF-AEF3-4A53-A498-7975EAC38B5B}"/>
              </a:ext>
            </a:extLst>
          </p:cNvPr>
          <p:cNvSpPr txBox="1"/>
          <p:nvPr/>
        </p:nvSpPr>
        <p:spPr>
          <a:xfrm>
            <a:off x="2389897" y="4723847"/>
            <a:ext cx="2170292" cy="415498"/>
          </a:xfrm>
          <a:prstGeom prst="rect">
            <a:avLst/>
          </a:prstGeom>
          <a:solidFill>
            <a:schemeClr val="bg1"/>
          </a:solidFill>
        </p:spPr>
        <p:txBody>
          <a:bodyPr wrap="square" rtlCol="0">
            <a:spAutoFit/>
          </a:bodyPr>
          <a:lstStyle/>
          <a:p>
            <a:pPr algn="ctr"/>
            <a:r>
              <a:rPr kumimoji="1" lang="ja-JP" altLang="en-US" sz="1050" b="1" dirty="0">
                <a:solidFill>
                  <a:schemeClr val="accent2">
                    <a:lumMod val="50000"/>
                  </a:schemeClr>
                </a:solidFill>
                <a:latin typeface="+mj-ea"/>
                <a:ea typeface="+mj-ea"/>
              </a:rPr>
              <a:t>木材利用推進全国会議がめざすネットワーク</a:t>
            </a:r>
          </a:p>
        </p:txBody>
      </p:sp>
      <p:sp>
        <p:nvSpPr>
          <p:cNvPr id="38" name="正方形/長方形 37">
            <a:extLst>
              <a:ext uri="{FF2B5EF4-FFF2-40B4-BE49-F238E27FC236}">
                <a16:creationId xmlns:a16="http://schemas.microsoft.com/office/drawing/2014/main" id="{0D3781C3-BD75-4AD5-862E-15BB4587EFCF}"/>
              </a:ext>
            </a:extLst>
          </p:cNvPr>
          <p:cNvSpPr/>
          <p:nvPr/>
        </p:nvSpPr>
        <p:spPr>
          <a:xfrm>
            <a:off x="723542" y="5249533"/>
            <a:ext cx="8027552" cy="9760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2000" indent="162000" algn="just">
              <a:buFont typeface="Arial" panose="020B0604020202020204" pitchFamily="34" charset="0"/>
              <a:buChar char="•"/>
            </a:pPr>
            <a:r>
              <a:rPr kumimoji="1" lang="ja-JP" altLang="en-US" sz="1200" b="1" dirty="0">
                <a:solidFill>
                  <a:schemeClr val="accent2">
                    <a:lumMod val="50000"/>
                  </a:schemeClr>
                </a:solidFill>
              </a:rPr>
              <a:t>木材活用・林業振興に関するこれまでのネットワークは、林業から建築までの供給側を中心に構築されてきた</a:t>
            </a:r>
            <a:endParaRPr kumimoji="1" lang="en-US" altLang="ja-JP" sz="1200" b="1" dirty="0">
              <a:solidFill>
                <a:schemeClr val="accent2">
                  <a:lumMod val="50000"/>
                </a:schemeClr>
              </a:solidFill>
            </a:endParaRPr>
          </a:p>
          <a:p>
            <a:pPr marL="162000" indent="162000" algn="just">
              <a:spcBef>
                <a:spcPts val="450"/>
              </a:spcBef>
              <a:buFont typeface="Arial" panose="020B0604020202020204" pitchFamily="34" charset="0"/>
              <a:buChar char="•"/>
            </a:pPr>
            <a:r>
              <a:rPr kumimoji="1" lang="ja-JP" altLang="en-US" sz="1200" b="1" dirty="0">
                <a:solidFill>
                  <a:schemeClr val="accent2">
                    <a:lumMod val="50000"/>
                  </a:schemeClr>
                </a:solidFill>
              </a:rPr>
              <a:t>木材需要の拡大には、</a:t>
            </a:r>
            <a:r>
              <a:rPr kumimoji="1" lang="ja-JP" altLang="en-US" sz="1200" b="1" u="sng" dirty="0">
                <a:solidFill>
                  <a:schemeClr val="accent2">
                    <a:lumMod val="50000"/>
                  </a:schemeClr>
                </a:solidFill>
              </a:rPr>
              <a:t>実際に木を使う＝最終消費者である一般企業（施工主）</a:t>
            </a:r>
            <a:r>
              <a:rPr kumimoji="1" lang="ja-JP" altLang="en-US" sz="1200" b="1" dirty="0">
                <a:solidFill>
                  <a:schemeClr val="accent2">
                    <a:lumMod val="50000"/>
                  </a:schemeClr>
                </a:solidFill>
              </a:rPr>
              <a:t>や</a:t>
            </a:r>
            <a:r>
              <a:rPr kumimoji="1" lang="ja-JP" altLang="en-US" sz="1200" b="1" u="sng" dirty="0">
                <a:solidFill>
                  <a:schemeClr val="accent2">
                    <a:lumMod val="50000"/>
                  </a:schemeClr>
                </a:solidFill>
              </a:rPr>
              <a:t>設備投資を支える金融機関</a:t>
            </a:r>
            <a:r>
              <a:rPr kumimoji="1" lang="ja-JP" altLang="en-US" sz="1200" b="1" dirty="0">
                <a:solidFill>
                  <a:schemeClr val="accent2">
                    <a:lumMod val="50000"/>
                  </a:schemeClr>
                </a:solidFill>
              </a:rPr>
              <a:t>も含めた</a:t>
            </a:r>
            <a:br>
              <a:rPr kumimoji="1" lang="en-US" altLang="ja-JP" sz="1200" b="1" dirty="0">
                <a:solidFill>
                  <a:schemeClr val="accent2">
                    <a:lumMod val="50000"/>
                  </a:schemeClr>
                </a:solidFill>
              </a:rPr>
            </a:br>
            <a:r>
              <a:rPr kumimoji="1" lang="ja-JP" altLang="en-US" sz="1200" b="1" dirty="0">
                <a:solidFill>
                  <a:schemeClr val="accent2">
                    <a:lumMod val="50000"/>
                  </a:schemeClr>
                </a:solidFill>
              </a:rPr>
              <a:t>　  経営者の意識啓発が不可欠</a:t>
            </a:r>
            <a:endParaRPr kumimoji="1" lang="en-US" altLang="ja-JP" sz="1200" b="1" dirty="0">
              <a:solidFill>
                <a:schemeClr val="accent2">
                  <a:lumMod val="50000"/>
                </a:schemeClr>
              </a:solidFill>
            </a:endParaRPr>
          </a:p>
          <a:p>
            <a:pPr marL="162000" indent="162000" algn="just">
              <a:spcBef>
                <a:spcPts val="450"/>
              </a:spcBef>
              <a:buFont typeface="Arial" panose="020B0604020202020204" pitchFamily="34" charset="0"/>
              <a:buChar char="•"/>
            </a:pPr>
            <a:r>
              <a:rPr kumimoji="1" lang="ja-JP" altLang="en-US" sz="1200" b="1" u="sng" dirty="0">
                <a:solidFill>
                  <a:schemeClr val="accent2">
                    <a:lumMod val="50000"/>
                  </a:schemeClr>
                </a:solidFill>
              </a:rPr>
              <a:t>業種・業界にとらわれない</a:t>
            </a:r>
            <a:r>
              <a:rPr kumimoji="1" lang="ja-JP" altLang="en-US" sz="1200" b="1" u="sng">
                <a:solidFill>
                  <a:schemeClr val="accent2">
                    <a:lumMod val="50000"/>
                  </a:schemeClr>
                </a:solidFill>
              </a:rPr>
              <a:t>経済同友会</a:t>
            </a:r>
            <a:r>
              <a:rPr kumimoji="1" lang="ja-JP" altLang="en-US" sz="1200" b="1">
                <a:solidFill>
                  <a:schemeClr val="accent2">
                    <a:lumMod val="50000"/>
                  </a:schemeClr>
                </a:solidFill>
              </a:rPr>
              <a:t>が</a:t>
            </a:r>
            <a:r>
              <a:rPr kumimoji="1" lang="ja-JP" altLang="en-US" sz="1200" b="1" dirty="0">
                <a:solidFill>
                  <a:schemeClr val="accent2">
                    <a:lumMod val="50000"/>
                  </a:schemeClr>
                </a:solidFill>
              </a:rPr>
              <a:t>中心となり、</a:t>
            </a:r>
            <a:r>
              <a:rPr kumimoji="1" lang="ja-JP" altLang="en-US" sz="1200" b="1" u="sng" dirty="0">
                <a:solidFill>
                  <a:schemeClr val="accent2">
                    <a:lumMod val="50000"/>
                  </a:schemeClr>
                </a:solidFill>
              </a:rPr>
              <a:t>川上～川下を包含するネットワークの構築</a:t>
            </a:r>
            <a:r>
              <a:rPr kumimoji="1" lang="ja-JP" altLang="en-US" sz="1200" b="1" dirty="0">
                <a:solidFill>
                  <a:schemeClr val="accent2">
                    <a:lumMod val="50000"/>
                  </a:schemeClr>
                </a:solidFill>
              </a:rPr>
              <a:t>を図る</a:t>
            </a:r>
          </a:p>
        </p:txBody>
      </p:sp>
      <p:sp>
        <p:nvSpPr>
          <p:cNvPr id="39" name="テキスト ボックス 38">
            <a:extLst>
              <a:ext uri="{FF2B5EF4-FFF2-40B4-BE49-F238E27FC236}">
                <a16:creationId xmlns:a16="http://schemas.microsoft.com/office/drawing/2014/main" id="{508213F6-33B4-4A1F-8F2F-C842C0D80B5C}"/>
              </a:ext>
            </a:extLst>
          </p:cNvPr>
          <p:cNvSpPr txBox="1"/>
          <p:nvPr/>
        </p:nvSpPr>
        <p:spPr>
          <a:xfrm>
            <a:off x="4389639" y="4802160"/>
            <a:ext cx="1525751" cy="253916"/>
          </a:xfrm>
          <a:prstGeom prst="rect">
            <a:avLst/>
          </a:prstGeom>
          <a:solidFill>
            <a:schemeClr val="bg1"/>
          </a:solidFill>
        </p:spPr>
        <p:txBody>
          <a:bodyPr wrap="square" rtlCol="0">
            <a:spAutoFit/>
          </a:bodyPr>
          <a:lstStyle/>
          <a:p>
            <a:pPr algn="ctr"/>
            <a:r>
              <a:rPr kumimoji="1" lang="ja-JP" altLang="en-US" sz="1050" b="1" dirty="0">
                <a:solidFill>
                  <a:schemeClr val="accent2">
                    <a:lumMod val="50000"/>
                  </a:schemeClr>
                </a:solidFill>
                <a:latin typeface="+mj-ea"/>
                <a:ea typeface="+mj-ea"/>
              </a:rPr>
              <a:t>＝最終需要者まで包含</a:t>
            </a:r>
          </a:p>
        </p:txBody>
      </p:sp>
      <p:sp>
        <p:nvSpPr>
          <p:cNvPr id="40" name="テキスト ボックス 39">
            <a:extLst>
              <a:ext uri="{FF2B5EF4-FFF2-40B4-BE49-F238E27FC236}">
                <a16:creationId xmlns:a16="http://schemas.microsoft.com/office/drawing/2014/main" id="{9156A6D6-88F1-4DCE-BA6E-983ADF763066}"/>
              </a:ext>
            </a:extLst>
          </p:cNvPr>
          <p:cNvSpPr txBox="1"/>
          <p:nvPr/>
        </p:nvSpPr>
        <p:spPr>
          <a:xfrm>
            <a:off x="626143" y="1202725"/>
            <a:ext cx="8393724" cy="33855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180000" indent="-252000">
              <a:spcBef>
                <a:spcPts val="300"/>
              </a:spcBef>
              <a:buFont typeface="Arial" panose="020B0604020202020204" pitchFamily="34" charset="0"/>
              <a:buChar char="•"/>
            </a:pPr>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現在、</a:t>
            </a:r>
            <a:r>
              <a:rPr lang="en-US" altLang="ja-JP" sz="1600" dirty="0">
                <a:latin typeface="ＭＳ ゴシック" panose="020B0609070205080204" pitchFamily="49" charset="-128"/>
                <a:ea typeface="ＭＳ ゴシック" panose="020B0609070205080204" pitchFamily="49" charset="-128"/>
                <a:cs typeface="メイリオ" panose="020B0604030504040204" pitchFamily="50" charset="-128"/>
              </a:rPr>
              <a:t>44</a:t>
            </a:r>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経済同友会のほか企業・自治体・森林組合など計</a:t>
            </a:r>
            <a:r>
              <a:rPr lang="en-US" altLang="ja-JP" sz="1600" dirty="0">
                <a:latin typeface="ＭＳ ゴシック" panose="020B0609070205080204" pitchFamily="49" charset="-128"/>
                <a:ea typeface="ＭＳ ゴシック" panose="020B0609070205080204" pitchFamily="49" charset="-128"/>
                <a:cs typeface="メイリオ" panose="020B0604030504040204" pitchFamily="50" charset="-128"/>
              </a:rPr>
              <a:t>326</a:t>
            </a:r>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会員にて構成</a:t>
            </a:r>
            <a:endParaRPr lang="en-US" altLang="ja-JP" sz="16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41" name="正方形/長方形 40">
            <a:extLst>
              <a:ext uri="{FF2B5EF4-FFF2-40B4-BE49-F238E27FC236}">
                <a16:creationId xmlns:a16="http://schemas.microsoft.com/office/drawing/2014/main" id="{8BDED865-6C1E-4E27-82DF-C38DE7CA1A59}"/>
              </a:ext>
            </a:extLst>
          </p:cNvPr>
          <p:cNvSpPr/>
          <p:nvPr/>
        </p:nvSpPr>
        <p:spPr>
          <a:xfrm>
            <a:off x="392906" y="1202725"/>
            <a:ext cx="8557847" cy="3750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394204B0-BD71-402B-9EBA-1FAE229B9281}"/>
              </a:ext>
            </a:extLst>
          </p:cNvPr>
          <p:cNvSpPr>
            <a:spLocks noGrp="1"/>
          </p:cNvSpPr>
          <p:nvPr>
            <p:ph type="sldNum" sz="quarter" idx="12"/>
          </p:nvPr>
        </p:nvSpPr>
        <p:spPr/>
        <p:txBody>
          <a:bodyPr/>
          <a:lstStyle/>
          <a:p>
            <a:fld id="{A17E4683-2AE7-4126-8141-11924887EE58}" type="slidenum">
              <a:rPr kumimoji="1" lang="ja-JP" altLang="en-US" smtClean="0"/>
              <a:t>4</a:t>
            </a:fld>
            <a:endParaRPr kumimoji="1" lang="ja-JP" altLang="en-US"/>
          </a:p>
        </p:txBody>
      </p:sp>
    </p:spTree>
    <p:extLst>
      <p:ext uri="{BB962C8B-B14F-4D97-AF65-F5344CB8AC3E}">
        <p14:creationId xmlns:p14="http://schemas.microsoft.com/office/powerpoint/2010/main" val="2152138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descr="テレビを見ている人たち&#10;&#10;自動的に生成された説明">
            <a:extLst>
              <a:ext uri="{FF2B5EF4-FFF2-40B4-BE49-F238E27FC236}">
                <a16:creationId xmlns:a16="http://schemas.microsoft.com/office/drawing/2014/main" id="{747CF8BD-E9D1-49F4-B678-2A399CD7108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4000"/>
                    </a14:imgEffect>
                  </a14:imgLayer>
                </a14:imgProps>
              </a:ext>
              <a:ext uri="{28A0092B-C50C-407E-A947-70E740481C1C}">
                <a14:useLocalDpi xmlns:a14="http://schemas.microsoft.com/office/drawing/2010/main" val="0"/>
              </a:ext>
            </a:extLst>
          </a:blip>
          <a:stretch>
            <a:fillRect/>
          </a:stretch>
        </p:blipFill>
        <p:spPr>
          <a:xfrm>
            <a:off x="968823" y="1895378"/>
            <a:ext cx="1601506" cy="10633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図 13" descr="人, 立つ, テーブル, 女性 が含まれている画像&#10;&#10;自動的に生成された説明">
            <a:extLst>
              <a:ext uri="{FF2B5EF4-FFF2-40B4-BE49-F238E27FC236}">
                <a16:creationId xmlns:a16="http://schemas.microsoft.com/office/drawing/2014/main" id="{9C47E6F0-4A0C-4D7A-AF4D-69F5758E453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4000"/>
                    </a14:imgEffect>
                  </a14:imgLayer>
                </a14:imgProps>
              </a:ext>
              <a:ext uri="{28A0092B-C50C-407E-A947-70E740481C1C}">
                <a14:useLocalDpi xmlns:a14="http://schemas.microsoft.com/office/drawing/2010/main" val="0"/>
              </a:ext>
            </a:extLst>
          </a:blip>
          <a:stretch>
            <a:fillRect/>
          </a:stretch>
        </p:blipFill>
        <p:spPr>
          <a:xfrm>
            <a:off x="5396056" y="1695843"/>
            <a:ext cx="1601506" cy="10633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図 15" descr="屋内, 建物, 木製, 部屋 が含まれている画像&#10;&#10;自動的に生成された説明">
            <a:extLst>
              <a:ext uri="{FF2B5EF4-FFF2-40B4-BE49-F238E27FC236}">
                <a16:creationId xmlns:a16="http://schemas.microsoft.com/office/drawing/2014/main" id="{08FB0979-C2D1-4A2C-AC8F-3DFA1744D616}"/>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10000"/>
                    </a14:imgEffect>
                  </a14:imgLayer>
                </a14:imgProps>
              </a:ext>
              <a:ext uri="{28A0092B-C50C-407E-A947-70E740481C1C}">
                <a14:useLocalDpi xmlns:a14="http://schemas.microsoft.com/office/drawing/2010/main" val="0"/>
              </a:ext>
            </a:extLst>
          </a:blip>
          <a:srcRect t="8145" b="19572"/>
          <a:stretch/>
        </p:blipFill>
        <p:spPr>
          <a:xfrm rot="10800000">
            <a:off x="4075027" y="1927479"/>
            <a:ext cx="1761742" cy="9556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タイトル 1">
            <a:extLst>
              <a:ext uri="{FF2B5EF4-FFF2-40B4-BE49-F238E27FC236}">
                <a16:creationId xmlns:a16="http://schemas.microsoft.com/office/drawing/2014/main" id="{F3E9A654-1D94-4BB5-BF2C-45A3A2E063AE}"/>
              </a:ext>
            </a:extLst>
          </p:cNvPr>
          <p:cNvSpPr>
            <a:spLocks noGrp="1"/>
          </p:cNvSpPr>
          <p:nvPr>
            <p:ph type="title"/>
          </p:nvPr>
        </p:nvSpPr>
        <p:spPr/>
        <p:txBody>
          <a:bodyPr/>
          <a:lstStyle/>
          <a:p>
            <a:r>
              <a:rPr kumimoji="1" lang="ja-JP" altLang="en-US" dirty="0"/>
              <a:t>主な活動（ご参考まで）</a:t>
            </a:r>
          </a:p>
        </p:txBody>
      </p:sp>
      <p:sp>
        <p:nvSpPr>
          <p:cNvPr id="42" name="テキスト ボックス 41">
            <a:extLst>
              <a:ext uri="{FF2B5EF4-FFF2-40B4-BE49-F238E27FC236}">
                <a16:creationId xmlns:a16="http://schemas.microsoft.com/office/drawing/2014/main" id="{7DBB20FC-DFF0-463A-A1A3-7B69CCF43AFA}"/>
              </a:ext>
            </a:extLst>
          </p:cNvPr>
          <p:cNvSpPr txBox="1"/>
          <p:nvPr/>
        </p:nvSpPr>
        <p:spPr>
          <a:xfrm>
            <a:off x="422030" y="3282661"/>
            <a:ext cx="8393724" cy="33855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spcBef>
                <a:spcPts val="300"/>
              </a:spcBef>
            </a:pPr>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コロナ禍での活動：先進的建築例の紹介や有識者対談を参加企業・自治体に</a:t>
            </a:r>
            <a:r>
              <a:rPr lang="en-US" altLang="ja-JP" sz="1600" dirty="0">
                <a:latin typeface="ＭＳ ゴシック" panose="020B0609070205080204" pitchFamily="49" charset="-128"/>
                <a:ea typeface="ＭＳ ゴシック" panose="020B0609070205080204" pitchFamily="49" charset="-128"/>
                <a:cs typeface="メイリオ" panose="020B0604030504040204" pitchFamily="50" charset="-128"/>
              </a:rPr>
              <a:t>Web</a:t>
            </a:r>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で配信</a:t>
            </a:r>
            <a:endParaRPr lang="en-US" altLang="ja-JP" sz="16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43" name="正方形/長方形 42">
            <a:extLst>
              <a:ext uri="{FF2B5EF4-FFF2-40B4-BE49-F238E27FC236}">
                <a16:creationId xmlns:a16="http://schemas.microsoft.com/office/drawing/2014/main" id="{F2FE7E27-1FAF-4DA1-AD26-F1C585A44DC0}"/>
              </a:ext>
            </a:extLst>
          </p:cNvPr>
          <p:cNvSpPr/>
          <p:nvPr/>
        </p:nvSpPr>
        <p:spPr>
          <a:xfrm>
            <a:off x="257907" y="3207695"/>
            <a:ext cx="8557847" cy="4505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4" name="図 43">
            <a:extLst>
              <a:ext uri="{FF2B5EF4-FFF2-40B4-BE49-F238E27FC236}">
                <a16:creationId xmlns:a16="http://schemas.microsoft.com/office/drawing/2014/main" id="{4D1C62EF-9017-4996-822F-1C1F643EF96E}"/>
              </a:ext>
            </a:extLst>
          </p:cNvPr>
          <p:cNvPicPr>
            <a:picLocks noChangeAspect="1"/>
          </p:cNvPicPr>
          <p:nvPr/>
        </p:nvPicPr>
        <p:blipFill rotWithShape="1">
          <a:blip r:embed="rId8"/>
          <a:srcRect l="20514" t="19724" r="34834" b="43092"/>
          <a:stretch/>
        </p:blipFill>
        <p:spPr>
          <a:xfrm>
            <a:off x="1154919" y="4082938"/>
            <a:ext cx="1640079" cy="8536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5" name="図 44">
            <a:extLst>
              <a:ext uri="{FF2B5EF4-FFF2-40B4-BE49-F238E27FC236}">
                <a16:creationId xmlns:a16="http://schemas.microsoft.com/office/drawing/2014/main" id="{E5A68855-75E3-4E16-A5BE-5AAA5F302825}"/>
              </a:ext>
            </a:extLst>
          </p:cNvPr>
          <p:cNvPicPr>
            <a:picLocks noChangeAspect="1"/>
          </p:cNvPicPr>
          <p:nvPr/>
        </p:nvPicPr>
        <p:blipFill rotWithShape="1">
          <a:blip r:embed="rId9"/>
          <a:srcRect l="3466" t="6972" r="33614" b="40630"/>
          <a:stretch/>
        </p:blipFill>
        <p:spPr>
          <a:xfrm>
            <a:off x="257908" y="3834159"/>
            <a:ext cx="1640079" cy="8536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6" name="図 45">
            <a:extLst>
              <a:ext uri="{FF2B5EF4-FFF2-40B4-BE49-F238E27FC236}">
                <a16:creationId xmlns:a16="http://schemas.microsoft.com/office/drawing/2014/main" id="{33EC0421-B890-4706-8966-A4631E19C414}"/>
              </a:ext>
            </a:extLst>
          </p:cNvPr>
          <p:cNvPicPr>
            <a:picLocks noChangeAspect="1"/>
          </p:cNvPicPr>
          <p:nvPr/>
        </p:nvPicPr>
        <p:blipFill rotWithShape="1">
          <a:blip r:embed="rId10"/>
          <a:srcRect l="3630" t="9394" b="15895"/>
          <a:stretch/>
        </p:blipFill>
        <p:spPr>
          <a:xfrm>
            <a:off x="617416" y="5228488"/>
            <a:ext cx="1761742" cy="8536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8" name="正方形/長方形 47">
            <a:extLst>
              <a:ext uri="{FF2B5EF4-FFF2-40B4-BE49-F238E27FC236}">
                <a16:creationId xmlns:a16="http://schemas.microsoft.com/office/drawing/2014/main" id="{DC2E6663-A9A5-4F14-BF3D-2D9495E81083}"/>
              </a:ext>
            </a:extLst>
          </p:cNvPr>
          <p:cNvSpPr/>
          <p:nvPr/>
        </p:nvSpPr>
        <p:spPr>
          <a:xfrm>
            <a:off x="2977661" y="3727927"/>
            <a:ext cx="5838093" cy="133333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400"/>
              </a:spcBef>
            </a:pPr>
            <a:r>
              <a:rPr kumimoji="1" lang="ja-JP" altLang="en-US" sz="1200" b="1" u="sng" dirty="0">
                <a:solidFill>
                  <a:schemeClr val="accent2">
                    <a:lumMod val="50000"/>
                  </a:schemeClr>
                </a:solidFill>
              </a:rPr>
              <a:t>■先進的木造建築の事例紹介</a:t>
            </a:r>
            <a:endParaRPr kumimoji="1" lang="en-US" altLang="ja-JP" sz="1200" b="1" u="sng" dirty="0">
              <a:solidFill>
                <a:schemeClr val="accent2">
                  <a:lumMod val="50000"/>
                </a:schemeClr>
              </a:solidFill>
            </a:endParaRPr>
          </a:p>
          <a:p>
            <a:pPr marL="360000" lvl="1" indent="-180000" algn="just">
              <a:spcBef>
                <a:spcPts val="400"/>
              </a:spcBef>
              <a:buFont typeface="Arial" panose="020B0604020202020204" pitchFamily="34" charset="0"/>
              <a:buChar char="•"/>
            </a:pPr>
            <a:r>
              <a:rPr kumimoji="1" lang="ja-JP" altLang="en-US" sz="1200" b="1" dirty="0">
                <a:solidFill>
                  <a:schemeClr val="accent2">
                    <a:lumMod val="50000"/>
                  </a:schemeClr>
                </a:solidFill>
              </a:rPr>
              <a:t>第一弾として、</a:t>
            </a:r>
            <a:r>
              <a:rPr kumimoji="1" lang="en-US" altLang="ja-JP" sz="1200" b="1" dirty="0">
                <a:solidFill>
                  <a:schemeClr val="accent2">
                    <a:lumMod val="50000"/>
                  </a:schemeClr>
                </a:solidFill>
              </a:rPr>
              <a:t>CLT</a:t>
            </a:r>
            <a:r>
              <a:rPr kumimoji="1" lang="ja-JP" altLang="en-US" sz="1200" b="1" dirty="0">
                <a:solidFill>
                  <a:schemeClr val="accent2">
                    <a:lumMod val="50000"/>
                  </a:schemeClr>
                </a:solidFill>
              </a:rPr>
              <a:t>パネルを活用した木造建築の金融機関「宿毛商銀信用組合本店」の紹介映像を配信</a:t>
            </a:r>
            <a:endParaRPr kumimoji="1" lang="en-US" altLang="ja-JP" sz="1200" b="1" dirty="0">
              <a:solidFill>
                <a:schemeClr val="accent2">
                  <a:lumMod val="50000"/>
                </a:schemeClr>
              </a:solidFill>
            </a:endParaRPr>
          </a:p>
          <a:p>
            <a:pPr marL="360000" lvl="1" indent="-180000" algn="just">
              <a:spcBef>
                <a:spcPts val="400"/>
              </a:spcBef>
              <a:buFont typeface="Arial" panose="020B0604020202020204" pitchFamily="34" charset="0"/>
              <a:buChar char="•"/>
            </a:pPr>
            <a:r>
              <a:rPr kumimoji="1" lang="ja-JP" altLang="en-US" sz="1200" b="1" dirty="0">
                <a:solidFill>
                  <a:schemeClr val="accent2">
                    <a:lumMod val="50000"/>
                  </a:schemeClr>
                </a:solidFill>
              </a:rPr>
              <a:t>施主（理事長）・利用者（従業員）が木造・木質化の利点を語るインタビューを中心に</a:t>
            </a:r>
            <a:r>
              <a:rPr kumimoji="1" lang="ja-JP" altLang="en-US" sz="1200" b="1">
                <a:solidFill>
                  <a:schemeClr val="accent2">
                    <a:lumMod val="50000"/>
                  </a:schemeClr>
                </a:solidFill>
              </a:rPr>
              <a:t>構成した前編</a:t>
            </a:r>
            <a:r>
              <a:rPr kumimoji="1" lang="ja-JP" altLang="en-US" sz="1200" b="1" dirty="0">
                <a:solidFill>
                  <a:schemeClr val="accent2">
                    <a:lumMod val="50000"/>
                  </a:schemeClr>
                </a:solidFill>
              </a:rPr>
              <a:t>に対し、後編は設計士などの建築側視点で構成（近日配信予定）。</a:t>
            </a:r>
            <a:endParaRPr kumimoji="1" lang="en-US" altLang="ja-JP" sz="1200" b="1" dirty="0">
              <a:solidFill>
                <a:schemeClr val="accent2">
                  <a:lumMod val="50000"/>
                </a:schemeClr>
              </a:solidFill>
            </a:endParaRPr>
          </a:p>
          <a:p>
            <a:pPr marL="360000" lvl="1" indent="-180000" algn="just">
              <a:spcBef>
                <a:spcPts val="400"/>
              </a:spcBef>
              <a:buFont typeface="Arial" panose="020B0604020202020204" pitchFamily="34" charset="0"/>
              <a:buChar char="•"/>
            </a:pPr>
            <a:r>
              <a:rPr kumimoji="1" lang="ja-JP" altLang="en-US" sz="1200" b="1" dirty="0">
                <a:solidFill>
                  <a:schemeClr val="accent2">
                    <a:lumMod val="50000"/>
                  </a:schemeClr>
                </a:solidFill>
              </a:rPr>
              <a:t>今後、各地の先進的事例を取り上げていく予定</a:t>
            </a:r>
            <a:endParaRPr kumimoji="1" lang="en-US" altLang="ja-JP" sz="1200" b="1" dirty="0">
              <a:solidFill>
                <a:schemeClr val="accent2">
                  <a:lumMod val="50000"/>
                </a:schemeClr>
              </a:solidFill>
            </a:endParaRPr>
          </a:p>
        </p:txBody>
      </p:sp>
      <p:sp>
        <p:nvSpPr>
          <p:cNvPr id="49" name="正方形/長方形 48">
            <a:extLst>
              <a:ext uri="{FF2B5EF4-FFF2-40B4-BE49-F238E27FC236}">
                <a16:creationId xmlns:a16="http://schemas.microsoft.com/office/drawing/2014/main" id="{A6C2B97B-98D6-4F7E-99CB-77C96E61F6CB}"/>
              </a:ext>
            </a:extLst>
          </p:cNvPr>
          <p:cNvSpPr/>
          <p:nvPr/>
        </p:nvSpPr>
        <p:spPr>
          <a:xfrm>
            <a:off x="2977662" y="5158149"/>
            <a:ext cx="5838093" cy="106657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400"/>
              </a:spcBef>
            </a:pPr>
            <a:r>
              <a:rPr kumimoji="1" lang="ja-JP" altLang="en-US" sz="1200" b="1" u="sng" dirty="0">
                <a:solidFill>
                  <a:schemeClr val="accent2">
                    <a:lumMod val="50000"/>
                  </a:schemeClr>
                </a:solidFill>
              </a:rPr>
              <a:t>■オンラインセミナー</a:t>
            </a:r>
            <a:endParaRPr kumimoji="1" lang="en-US" altLang="ja-JP" sz="1200" b="1" u="sng" dirty="0">
              <a:solidFill>
                <a:schemeClr val="accent2">
                  <a:lumMod val="50000"/>
                </a:schemeClr>
              </a:solidFill>
            </a:endParaRPr>
          </a:p>
          <a:p>
            <a:pPr marL="360000" lvl="1" indent="-180000" algn="just">
              <a:spcBef>
                <a:spcPts val="400"/>
              </a:spcBef>
              <a:buFont typeface="Arial" panose="020B0604020202020204" pitchFamily="34" charset="0"/>
              <a:buChar char="•"/>
            </a:pPr>
            <a:r>
              <a:rPr kumimoji="1" lang="ja-JP" altLang="en-US" sz="1200" b="1" dirty="0">
                <a:solidFill>
                  <a:schemeClr val="accent2">
                    <a:lumMod val="50000"/>
                  </a:schemeClr>
                </a:solidFill>
              </a:rPr>
              <a:t>第</a:t>
            </a:r>
            <a:r>
              <a:rPr kumimoji="1" lang="en-US" altLang="ja-JP" sz="1200" b="1" dirty="0">
                <a:solidFill>
                  <a:schemeClr val="accent2">
                    <a:lumMod val="50000"/>
                  </a:schemeClr>
                </a:solidFill>
              </a:rPr>
              <a:t>1</a:t>
            </a:r>
            <a:r>
              <a:rPr kumimoji="1" lang="ja-JP" altLang="en-US" sz="1200" b="1" dirty="0">
                <a:solidFill>
                  <a:schemeClr val="accent2">
                    <a:lumMod val="50000"/>
                  </a:schemeClr>
                </a:solidFill>
              </a:rPr>
              <a:t>回では、森林利用を研究されている酒井秀夫・東大名誉教授と、各地の先進的木造建築を設計されている腰原幹雄・東大教授による、国産材利用の意義と現代技術が可能とした木造建築の可能性の議論を実施（近日配信予定）</a:t>
            </a:r>
            <a:endParaRPr kumimoji="1" lang="en-US" altLang="ja-JP" sz="1200" b="1" dirty="0">
              <a:solidFill>
                <a:schemeClr val="accent2">
                  <a:lumMod val="50000"/>
                </a:schemeClr>
              </a:solidFill>
            </a:endParaRPr>
          </a:p>
          <a:p>
            <a:pPr marL="360000" lvl="1" indent="-180000" algn="just">
              <a:spcBef>
                <a:spcPts val="400"/>
              </a:spcBef>
              <a:buFont typeface="Arial" panose="020B0604020202020204" pitchFamily="34" charset="0"/>
              <a:buChar char="•"/>
            </a:pPr>
            <a:r>
              <a:rPr kumimoji="1" lang="ja-JP" altLang="en-US" sz="1200" b="1" dirty="0">
                <a:solidFill>
                  <a:schemeClr val="accent2">
                    <a:lumMod val="50000"/>
                  </a:schemeClr>
                </a:solidFill>
              </a:rPr>
              <a:t>今後、コロナショック後の新しいオフィスのあり方などを取り上げていく予定</a:t>
            </a:r>
            <a:endParaRPr kumimoji="1" lang="en-US" altLang="ja-JP" sz="1200" b="1" dirty="0">
              <a:solidFill>
                <a:schemeClr val="accent2">
                  <a:lumMod val="50000"/>
                </a:schemeClr>
              </a:solidFill>
            </a:endParaRPr>
          </a:p>
        </p:txBody>
      </p:sp>
      <p:sp>
        <p:nvSpPr>
          <p:cNvPr id="10" name="テキスト ボックス 9">
            <a:extLst>
              <a:ext uri="{FF2B5EF4-FFF2-40B4-BE49-F238E27FC236}">
                <a16:creationId xmlns:a16="http://schemas.microsoft.com/office/drawing/2014/main" id="{DDE40B16-91B2-424A-9959-7604F537294D}"/>
              </a:ext>
            </a:extLst>
          </p:cNvPr>
          <p:cNvSpPr txBox="1"/>
          <p:nvPr/>
        </p:nvSpPr>
        <p:spPr>
          <a:xfrm>
            <a:off x="425943" y="1207699"/>
            <a:ext cx="8393724" cy="33855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spcBef>
                <a:spcPts val="300"/>
              </a:spcBef>
            </a:pPr>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政策担当者による講演や有識者の対談、先進的建築例・林業現場の視察などを実施</a:t>
            </a:r>
            <a:endParaRPr lang="en-US" altLang="ja-JP" sz="16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1" name="正方形/長方形 10">
            <a:extLst>
              <a:ext uri="{FF2B5EF4-FFF2-40B4-BE49-F238E27FC236}">
                <a16:creationId xmlns:a16="http://schemas.microsoft.com/office/drawing/2014/main" id="{52491CD7-FCDC-4A82-8278-C2E0C1D603AC}"/>
              </a:ext>
            </a:extLst>
          </p:cNvPr>
          <p:cNvSpPr/>
          <p:nvPr/>
        </p:nvSpPr>
        <p:spPr>
          <a:xfrm>
            <a:off x="261820" y="1137799"/>
            <a:ext cx="8557847" cy="4656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会議室にいる人たち&#10;&#10;自動的に生成された説明">
            <a:extLst>
              <a:ext uri="{FF2B5EF4-FFF2-40B4-BE49-F238E27FC236}">
                <a16:creationId xmlns:a16="http://schemas.microsoft.com/office/drawing/2014/main" id="{2683E66B-C556-4F4B-911D-8BB46B7C293B}"/>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25000"/>
                    </a14:imgEffect>
                  </a14:imgLayer>
                </a14:imgProps>
              </a:ext>
              <a:ext uri="{28A0092B-C50C-407E-A947-70E740481C1C}">
                <a14:useLocalDpi xmlns:a14="http://schemas.microsoft.com/office/drawing/2010/main" val="0"/>
              </a:ext>
            </a:extLst>
          </a:blip>
          <a:stretch>
            <a:fillRect/>
          </a:stretch>
        </p:blipFill>
        <p:spPr>
          <a:xfrm>
            <a:off x="2563665" y="1750116"/>
            <a:ext cx="1601506" cy="10633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図 17" descr="屋外, 人, 泥, 民衆 が含まれている画像&#10;&#10;自動的に生成された説明">
            <a:extLst>
              <a:ext uri="{FF2B5EF4-FFF2-40B4-BE49-F238E27FC236}">
                <a16:creationId xmlns:a16="http://schemas.microsoft.com/office/drawing/2014/main" id="{DAB46857-6565-44D2-8A3B-F773ACA4C0C4}"/>
              </a:ext>
            </a:extLst>
          </p:cNvPr>
          <p:cNvPicPr>
            <a:picLocks noChangeAspect="1"/>
          </p:cNvPicPr>
          <p:nvPr/>
        </p:nvPicPr>
        <p:blipFill rotWithShape="1">
          <a:blip r:embed="rId13">
            <a:extLst>
              <a:ext uri="{28A0092B-C50C-407E-A947-70E740481C1C}">
                <a14:useLocalDpi xmlns:a14="http://schemas.microsoft.com/office/drawing/2010/main" val="0"/>
              </a:ext>
            </a:extLst>
          </a:blip>
          <a:srcRect l="3430" r="10539" b="18556"/>
          <a:stretch/>
        </p:blipFill>
        <p:spPr>
          <a:xfrm>
            <a:off x="6793828" y="1852445"/>
            <a:ext cx="1501317" cy="10665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テキスト ボックス 2">
            <a:extLst>
              <a:ext uri="{FF2B5EF4-FFF2-40B4-BE49-F238E27FC236}">
                <a16:creationId xmlns:a16="http://schemas.microsoft.com/office/drawing/2014/main" id="{08196A27-2700-4B92-AE34-B779A4B75D1B}"/>
              </a:ext>
            </a:extLst>
          </p:cNvPr>
          <p:cNvSpPr txBox="1"/>
          <p:nvPr/>
        </p:nvSpPr>
        <p:spPr>
          <a:xfrm>
            <a:off x="892067" y="3008160"/>
            <a:ext cx="1733902" cy="215444"/>
          </a:xfrm>
          <a:prstGeom prst="rect">
            <a:avLst/>
          </a:prstGeom>
          <a:noFill/>
        </p:spPr>
        <p:txBody>
          <a:bodyPr wrap="square" rtlCol="0">
            <a:spAutoFit/>
          </a:bodyPr>
          <a:lstStyle/>
          <a:p>
            <a:pPr algn="ctr"/>
            <a:r>
              <a:rPr kumimoji="1" lang="ja-JP" altLang="en-US" sz="800" dirty="0"/>
              <a:t>林野庁太田次長（当時）講演</a:t>
            </a:r>
          </a:p>
        </p:txBody>
      </p:sp>
      <p:sp>
        <p:nvSpPr>
          <p:cNvPr id="19" name="テキスト ボックス 18">
            <a:extLst>
              <a:ext uri="{FF2B5EF4-FFF2-40B4-BE49-F238E27FC236}">
                <a16:creationId xmlns:a16="http://schemas.microsoft.com/office/drawing/2014/main" id="{A27C8086-E5BE-4B6A-9793-D938433B82F2}"/>
              </a:ext>
            </a:extLst>
          </p:cNvPr>
          <p:cNvSpPr txBox="1"/>
          <p:nvPr/>
        </p:nvSpPr>
        <p:spPr>
          <a:xfrm>
            <a:off x="2431269" y="2840490"/>
            <a:ext cx="1733902" cy="215444"/>
          </a:xfrm>
          <a:prstGeom prst="rect">
            <a:avLst/>
          </a:prstGeom>
          <a:noFill/>
        </p:spPr>
        <p:txBody>
          <a:bodyPr wrap="square" rtlCol="0">
            <a:spAutoFit/>
          </a:bodyPr>
          <a:lstStyle/>
          <a:p>
            <a:pPr algn="ctr"/>
            <a:r>
              <a:rPr kumimoji="1" lang="ja-JP" altLang="en-US" sz="800" dirty="0"/>
              <a:t>有識者パネル討論</a:t>
            </a:r>
          </a:p>
        </p:txBody>
      </p:sp>
      <p:sp>
        <p:nvSpPr>
          <p:cNvPr id="21" name="テキスト ボックス 20">
            <a:extLst>
              <a:ext uri="{FF2B5EF4-FFF2-40B4-BE49-F238E27FC236}">
                <a16:creationId xmlns:a16="http://schemas.microsoft.com/office/drawing/2014/main" id="{B30495D3-3F2D-4999-8156-D14DDD5587A3}"/>
              </a:ext>
            </a:extLst>
          </p:cNvPr>
          <p:cNvSpPr txBox="1"/>
          <p:nvPr/>
        </p:nvSpPr>
        <p:spPr>
          <a:xfrm>
            <a:off x="4032775" y="2916371"/>
            <a:ext cx="1867840" cy="215444"/>
          </a:xfrm>
          <a:prstGeom prst="rect">
            <a:avLst/>
          </a:prstGeom>
          <a:noFill/>
        </p:spPr>
        <p:txBody>
          <a:bodyPr wrap="square" rtlCol="0">
            <a:spAutoFit/>
          </a:bodyPr>
          <a:lstStyle/>
          <a:p>
            <a:pPr algn="ctr"/>
            <a:r>
              <a:rPr kumimoji="1" lang="ja-JP" altLang="en-US" sz="800" dirty="0"/>
              <a:t>東京海上日動火災保険</a:t>
            </a:r>
            <a:r>
              <a:rPr kumimoji="1" lang="en-US" altLang="ja-JP" sz="800" dirty="0"/>
              <a:t>CDC</a:t>
            </a:r>
            <a:r>
              <a:rPr kumimoji="1" lang="ja-JP" altLang="en-US" sz="800" dirty="0"/>
              <a:t>視察</a:t>
            </a:r>
          </a:p>
        </p:txBody>
      </p:sp>
      <p:sp>
        <p:nvSpPr>
          <p:cNvPr id="22" name="テキスト ボックス 21">
            <a:extLst>
              <a:ext uri="{FF2B5EF4-FFF2-40B4-BE49-F238E27FC236}">
                <a16:creationId xmlns:a16="http://schemas.microsoft.com/office/drawing/2014/main" id="{1757FD0F-2CEA-4D03-8D04-64F7DCA75188}"/>
              </a:ext>
            </a:extLst>
          </p:cNvPr>
          <p:cNvSpPr txBox="1"/>
          <p:nvPr/>
        </p:nvSpPr>
        <p:spPr>
          <a:xfrm>
            <a:off x="5836769" y="2765853"/>
            <a:ext cx="957060" cy="338554"/>
          </a:xfrm>
          <a:prstGeom prst="rect">
            <a:avLst/>
          </a:prstGeom>
          <a:noFill/>
        </p:spPr>
        <p:txBody>
          <a:bodyPr wrap="square" rtlCol="0">
            <a:spAutoFit/>
          </a:bodyPr>
          <a:lstStyle/>
          <a:p>
            <a:pPr algn="ctr"/>
            <a:r>
              <a:rPr kumimoji="1" lang="ja-JP" altLang="en-US" sz="800" dirty="0"/>
              <a:t>小池都知事挨拶</a:t>
            </a:r>
            <a:endParaRPr kumimoji="1" lang="en-US" altLang="ja-JP" sz="800" dirty="0"/>
          </a:p>
          <a:p>
            <a:pPr algn="ctr"/>
            <a:r>
              <a:rPr kumimoji="1" lang="ja-JP" altLang="en-US" sz="800" dirty="0"/>
              <a:t>（全国会議理事）</a:t>
            </a:r>
          </a:p>
        </p:txBody>
      </p:sp>
      <p:sp>
        <p:nvSpPr>
          <p:cNvPr id="23" name="テキスト ボックス 22">
            <a:extLst>
              <a:ext uri="{FF2B5EF4-FFF2-40B4-BE49-F238E27FC236}">
                <a16:creationId xmlns:a16="http://schemas.microsoft.com/office/drawing/2014/main" id="{B8C6699A-D4FA-4B71-9482-1DBCCB45AC9B}"/>
              </a:ext>
            </a:extLst>
          </p:cNvPr>
          <p:cNvSpPr txBox="1"/>
          <p:nvPr/>
        </p:nvSpPr>
        <p:spPr>
          <a:xfrm>
            <a:off x="6741990" y="2958226"/>
            <a:ext cx="1624769" cy="215444"/>
          </a:xfrm>
          <a:prstGeom prst="rect">
            <a:avLst/>
          </a:prstGeom>
          <a:noFill/>
        </p:spPr>
        <p:txBody>
          <a:bodyPr wrap="square" rtlCol="0">
            <a:spAutoFit/>
          </a:bodyPr>
          <a:lstStyle/>
          <a:p>
            <a:pPr algn="ctr"/>
            <a:r>
              <a:rPr kumimoji="1" lang="ja-JP" altLang="en-US" sz="800" dirty="0"/>
              <a:t>多摩地区　伐採現場視察</a:t>
            </a:r>
          </a:p>
        </p:txBody>
      </p:sp>
      <p:sp>
        <p:nvSpPr>
          <p:cNvPr id="24" name="テキスト ボックス 23">
            <a:extLst>
              <a:ext uri="{FF2B5EF4-FFF2-40B4-BE49-F238E27FC236}">
                <a16:creationId xmlns:a16="http://schemas.microsoft.com/office/drawing/2014/main" id="{D4884535-A604-4311-AB62-FFDB70942A46}"/>
              </a:ext>
            </a:extLst>
          </p:cNvPr>
          <p:cNvSpPr txBox="1"/>
          <p:nvPr/>
        </p:nvSpPr>
        <p:spPr>
          <a:xfrm>
            <a:off x="685902" y="4962075"/>
            <a:ext cx="1624769" cy="215444"/>
          </a:xfrm>
          <a:prstGeom prst="rect">
            <a:avLst/>
          </a:prstGeom>
          <a:noFill/>
        </p:spPr>
        <p:txBody>
          <a:bodyPr wrap="square" rtlCol="0">
            <a:spAutoFit/>
          </a:bodyPr>
          <a:lstStyle/>
          <a:p>
            <a:pPr algn="ctr"/>
            <a:r>
              <a:rPr kumimoji="1" lang="ja-JP" altLang="en-US" sz="800" dirty="0"/>
              <a:t>宿毛商銀信用組合本店</a:t>
            </a:r>
          </a:p>
        </p:txBody>
      </p:sp>
      <p:sp>
        <p:nvSpPr>
          <p:cNvPr id="25" name="テキスト ボックス 24">
            <a:extLst>
              <a:ext uri="{FF2B5EF4-FFF2-40B4-BE49-F238E27FC236}">
                <a16:creationId xmlns:a16="http://schemas.microsoft.com/office/drawing/2014/main" id="{BAB2588F-0B7B-419B-A50A-210E403076D5}"/>
              </a:ext>
            </a:extLst>
          </p:cNvPr>
          <p:cNvSpPr txBox="1"/>
          <p:nvPr/>
        </p:nvSpPr>
        <p:spPr>
          <a:xfrm>
            <a:off x="562708" y="6133074"/>
            <a:ext cx="1868561" cy="215444"/>
          </a:xfrm>
          <a:prstGeom prst="rect">
            <a:avLst/>
          </a:prstGeom>
          <a:noFill/>
        </p:spPr>
        <p:txBody>
          <a:bodyPr wrap="square" rtlCol="0">
            <a:spAutoFit/>
          </a:bodyPr>
          <a:lstStyle/>
          <a:p>
            <a:pPr algn="ctr"/>
            <a:r>
              <a:rPr kumimoji="1" lang="ja-JP" altLang="en-US" sz="800" dirty="0"/>
              <a:t>酒井教授（左）・腰原教授（右）対談</a:t>
            </a:r>
          </a:p>
        </p:txBody>
      </p:sp>
      <p:sp>
        <p:nvSpPr>
          <p:cNvPr id="4" name="スライド番号プレースホルダー 3">
            <a:extLst>
              <a:ext uri="{FF2B5EF4-FFF2-40B4-BE49-F238E27FC236}">
                <a16:creationId xmlns:a16="http://schemas.microsoft.com/office/drawing/2014/main" id="{3CBDBA9D-E00F-4900-8BE8-2F42DF9C0544}"/>
              </a:ext>
            </a:extLst>
          </p:cNvPr>
          <p:cNvSpPr>
            <a:spLocks noGrp="1"/>
          </p:cNvSpPr>
          <p:nvPr>
            <p:ph type="sldNum" sz="quarter" idx="12"/>
          </p:nvPr>
        </p:nvSpPr>
        <p:spPr/>
        <p:txBody>
          <a:bodyPr/>
          <a:lstStyle/>
          <a:p>
            <a:fld id="{A17E4683-2AE7-4126-8141-11924887EE58}" type="slidenum">
              <a:rPr kumimoji="1" lang="ja-JP" altLang="en-US" smtClean="0"/>
              <a:t>5</a:t>
            </a:fld>
            <a:endParaRPr kumimoji="1" lang="ja-JP" altLang="en-US"/>
          </a:p>
        </p:txBody>
      </p:sp>
    </p:spTree>
    <p:extLst>
      <p:ext uri="{BB962C8B-B14F-4D97-AF65-F5344CB8AC3E}">
        <p14:creationId xmlns:p14="http://schemas.microsoft.com/office/powerpoint/2010/main" val="257334484"/>
      </p:ext>
    </p:extLst>
  </p:cSld>
  <p:clrMapOvr>
    <a:masterClrMapping/>
  </p:clrMapOvr>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465</TotalTime>
  <Words>1182</Words>
  <Application>Microsoft Office PowerPoint</Application>
  <PresentationFormat>画面に合わせる (4:3)</PresentationFormat>
  <Paragraphs>104</Paragraphs>
  <Slides>5</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vt:i4>
      </vt:variant>
    </vt:vector>
  </HeadingPairs>
  <TitlesOfParts>
    <vt:vector size="13" baseType="lpstr">
      <vt:lpstr>ＭＳ Ｐゴシック</vt:lpstr>
      <vt:lpstr>ＭＳ ゴシック</vt:lpstr>
      <vt:lpstr>メイリオ</vt:lpstr>
      <vt:lpstr>游ゴシック</vt:lpstr>
      <vt:lpstr>Arial</vt:lpstr>
      <vt:lpstr>Calibri</vt:lpstr>
      <vt:lpstr>Calibri Light</vt:lpstr>
      <vt:lpstr>レトロスペクト</vt:lpstr>
      <vt:lpstr>木材利用促進に向けた活動について</vt:lpstr>
      <vt:lpstr>地方創生の取り組み</vt:lpstr>
      <vt:lpstr>提言 “需要サイドからの”林業改革</vt:lpstr>
      <vt:lpstr>木材利用推進全国会議</vt:lpstr>
      <vt:lpstr>主な活動（ご参考まで）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木材利用促進に向けた活動について</dc:title>
  <dc:creator>フ藤井 大樹</dc:creator>
  <cp:lastModifiedBy>フ藤井 大樹</cp:lastModifiedBy>
  <cp:revision>32</cp:revision>
  <cp:lastPrinted>2020-10-12T02:12:21Z</cp:lastPrinted>
  <dcterms:created xsi:type="dcterms:W3CDTF">2020-10-08T06:22:34Z</dcterms:created>
  <dcterms:modified xsi:type="dcterms:W3CDTF">2020-10-19T06:55:32Z</dcterms:modified>
</cp:coreProperties>
</file>